
<file path=[Content_Types].xml><?xml version="1.0" encoding="utf-8"?>
<Types xmlns="http://schemas.openxmlformats.org/package/2006/content-types">
  <Default Extension="png" ContentType="image/png"/>
  <Default Extension="vsd" ContentType="application/vnd.visio"/>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468" r:id="rId2"/>
    <p:sldId id="579" r:id="rId3"/>
    <p:sldId id="329" r:id="rId4"/>
    <p:sldId id="606" r:id="rId5"/>
    <p:sldId id="607" r:id="rId6"/>
    <p:sldId id="583" r:id="rId7"/>
    <p:sldId id="582" r:id="rId8"/>
    <p:sldId id="585" r:id="rId9"/>
    <p:sldId id="584" r:id="rId10"/>
    <p:sldId id="587" r:id="rId11"/>
    <p:sldId id="588" r:id="rId12"/>
    <p:sldId id="586" r:id="rId13"/>
    <p:sldId id="591" r:id="rId14"/>
    <p:sldId id="589" r:id="rId15"/>
    <p:sldId id="593" r:id="rId16"/>
    <p:sldId id="608" r:id="rId17"/>
    <p:sldId id="609" r:id="rId18"/>
    <p:sldId id="610" r:id="rId19"/>
    <p:sldId id="611" r:id="rId20"/>
    <p:sldId id="595" r:id="rId21"/>
    <p:sldId id="597" r:id="rId22"/>
    <p:sldId id="599" r:id="rId23"/>
    <p:sldId id="613" r:id="rId24"/>
    <p:sldId id="592" r:id="rId25"/>
    <p:sldId id="590" r:id="rId26"/>
    <p:sldId id="614" r:id="rId27"/>
    <p:sldId id="616" r:id="rId28"/>
    <p:sldId id="615" r:id="rId29"/>
    <p:sldId id="612" r:id="rId30"/>
    <p:sldId id="617" r:id="rId31"/>
    <p:sldId id="619" r:id="rId32"/>
    <p:sldId id="620" r:id="rId33"/>
    <p:sldId id="618" r:id="rId34"/>
    <p:sldId id="423" r:id="rId35"/>
    <p:sldId id="596" r:id="rId36"/>
    <p:sldId id="621" r:id="rId37"/>
  </p:sldIdLst>
  <p:sldSz cx="12192000" cy="6858000"/>
  <p:notesSz cx="7102475"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F1F1F1"/>
    <a:srgbClr val="C0504D"/>
    <a:srgbClr val="00B0F0"/>
    <a:srgbClr val="FFCC00"/>
    <a:srgbClr val="FF5C01"/>
    <a:srgbClr val="FFFFFF"/>
    <a:srgbClr val="5B9BD5"/>
    <a:srgbClr val="E8DC1E"/>
    <a:srgbClr val="0E19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68" autoAdjust="0"/>
    <p:restoredTop sz="86271" autoAdjust="0"/>
  </p:normalViewPr>
  <p:slideViewPr>
    <p:cSldViewPr snapToGrid="0">
      <p:cViewPr varScale="1">
        <p:scale>
          <a:sx n="74" d="100"/>
          <a:sy n="74" d="100"/>
        </p:scale>
        <p:origin x="750" y="66"/>
      </p:cViewPr>
      <p:guideLst>
        <p:guide orient="horz" pos="2115"/>
        <p:guide pos="3863"/>
      </p:guideLst>
    </p:cSldViewPr>
  </p:slideViewPr>
  <p:outlineViewPr>
    <p:cViewPr>
      <p:scale>
        <a:sx n="33" d="100"/>
        <a:sy n="33" d="100"/>
      </p:scale>
      <p:origin x="0" y="2904"/>
    </p:cViewPr>
  </p:outlineViewPr>
  <p:notesTextViewPr>
    <p:cViewPr>
      <p:scale>
        <a:sx n="1" d="1"/>
        <a:sy n="1" d="1"/>
      </p:scale>
      <p:origin x="0" y="0"/>
    </p:cViewPr>
  </p:notesTextViewPr>
  <p:sorterViewPr>
    <p:cViewPr>
      <p:scale>
        <a:sx n="49" d="100"/>
        <a:sy n="49" d="100"/>
      </p:scale>
      <p:origin x="0" y="12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1731"/>
          </a:xfrm>
          <a:prstGeom prst="rect">
            <a:avLst/>
          </a:prstGeom>
        </p:spPr>
        <p:txBody>
          <a:bodyPr vert="horz" lIns="99066" tIns="49533" rIns="99066" bIns="49533" rtlCol="0"/>
          <a:lstStyle>
            <a:lvl1pPr algn="l">
              <a:defRPr sz="1300"/>
            </a:lvl1pPr>
          </a:lstStyle>
          <a:p>
            <a:endParaRPr lang="zh-CN" altLang="en-US"/>
          </a:p>
        </p:txBody>
      </p:sp>
      <p:sp>
        <p:nvSpPr>
          <p:cNvPr id="3" name="日期占位符 2"/>
          <p:cNvSpPr>
            <a:spLocks noGrp="1"/>
          </p:cNvSpPr>
          <p:nvPr>
            <p:ph type="dt" idx="1"/>
          </p:nvPr>
        </p:nvSpPr>
        <p:spPr>
          <a:xfrm>
            <a:off x="4023092" y="0"/>
            <a:ext cx="3077739" cy="511731"/>
          </a:xfrm>
          <a:prstGeom prst="rect">
            <a:avLst/>
          </a:prstGeom>
        </p:spPr>
        <p:txBody>
          <a:bodyPr vert="horz" lIns="99066" tIns="49533" rIns="99066" bIns="49533" rtlCol="0"/>
          <a:lstStyle>
            <a:lvl1pPr algn="r">
              <a:defRPr sz="1300"/>
            </a:lvl1pPr>
          </a:lstStyle>
          <a:p>
            <a:fld id="{5399600A-8FD5-44FD-857C-E1ABC75FA6DD}" type="datetimeFigureOut">
              <a:rPr lang="zh-CN" altLang="en-US" smtClean="0"/>
              <a:pPr/>
              <a:t>2019/3/2</a:t>
            </a:fld>
            <a:endParaRPr lang="zh-CN" altLang="en-US"/>
          </a:p>
        </p:txBody>
      </p:sp>
      <p:sp>
        <p:nvSpPr>
          <p:cNvPr id="4" name="幻灯片图像占位符 3"/>
          <p:cNvSpPr>
            <a:spLocks noGrp="1" noRot="1" noChangeAspect="1"/>
          </p:cNvSpPr>
          <p:nvPr>
            <p:ph type="sldImg" idx="2"/>
          </p:nvPr>
        </p:nvSpPr>
        <p:spPr>
          <a:xfrm>
            <a:off x="141288" y="768350"/>
            <a:ext cx="6819900" cy="3836988"/>
          </a:xfrm>
          <a:prstGeom prst="rect">
            <a:avLst/>
          </a:prstGeom>
          <a:noFill/>
          <a:ln w="12700">
            <a:solidFill>
              <a:prstClr val="black"/>
            </a:solidFill>
          </a:ln>
        </p:spPr>
        <p:txBody>
          <a:bodyPr vert="horz" lIns="99066" tIns="49533" rIns="99066" bIns="49533" rtlCol="0" anchor="ctr"/>
          <a:lstStyle/>
          <a:p>
            <a:endParaRPr lang="zh-CN" altLang="en-US"/>
          </a:p>
        </p:txBody>
      </p:sp>
      <p:sp>
        <p:nvSpPr>
          <p:cNvPr id="5" name="备注占位符 4"/>
          <p:cNvSpPr>
            <a:spLocks noGrp="1"/>
          </p:cNvSpPr>
          <p:nvPr>
            <p:ph type="body" sz="quarter" idx="3"/>
          </p:nvPr>
        </p:nvSpPr>
        <p:spPr>
          <a:xfrm>
            <a:off x="710248" y="4861441"/>
            <a:ext cx="5681980" cy="4605576"/>
          </a:xfrm>
          <a:prstGeom prst="rect">
            <a:avLst/>
          </a:prstGeom>
        </p:spPr>
        <p:txBody>
          <a:bodyPr vert="horz" lIns="99066" tIns="49533" rIns="99066" bIns="49533"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6"/>
            <a:ext cx="3077739" cy="511731"/>
          </a:xfrm>
          <a:prstGeom prst="rect">
            <a:avLst/>
          </a:prstGeom>
        </p:spPr>
        <p:txBody>
          <a:bodyPr vert="horz" lIns="99066" tIns="49533" rIns="99066" bIns="49533"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092" y="9721106"/>
            <a:ext cx="3077739" cy="511731"/>
          </a:xfrm>
          <a:prstGeom prst="rect">
            <a:avLst/>
          </a:prstGeom>
        </p:spPr>
        <p:txBody>
          <a:bodyPr vert="horz" lIns="99066" tIns="49533" rIns="99066" bIns="49533" rtlCol="0" anchor="b"/>
          <a:lstStyle>
            <a:lvl1pPr algn="r">
              <a:defRPr sz="1300"/>
            </a:lvl1pPr>
          </a:lstStyle>
          <a:p>
            <a:fld id="{78849D08-B5A4-41A0-B33B-54334023D520}" type="slidenum">
              <a:rPr lang="zh-CN" altLang="en-US" smtClean="0"/>
              <a:pPr/>
              <a:t>‹#›</a:t>
            </a:fld>
            <a:endParaRPr lang="zh-CN" altLang="en-US"/>
          </a:p>
        </p:txBody>
      </p:sp>
    </p:spTree>
    <p:extLst>
      <p:ext uri="{BB962C8B-B14F-4D97-AF65-F5344CB8AC3E}">
        <p14:creationId xmlns:p14="http://schemas.microsoft.com/office/powerpoint/2010/main" val="1736727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09582" indent="-309582">
              <a:buFont typeface="Wingdings" panose="05000000000000000000" pitchFamily="2" charset="2"/>
              <a:buChar char="Ø"/>
            </a:pPr>
            <a:r>
              <a:rPr lang="zh-CN" altLang="en-US" sz="1300" dirty="0">
                <a:latin typeface="微软雅黑" panose="020B0503020204020204" pitchFamily="34" charset="-122"/>
                <a:ea typeface="微软雅黑" panose="020B0503020204020204" pitchFamily="34" charset="-122"/>
              </a:rPr>
              <a:t>生活中的联锁</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洗衣机、燃气灶、热水器、汽车等；</a:t>
            </a:r>
            <a:endParaRPr lang="en-US" altLang="zh-CN" sz="1300" dirty="0">
              <a:latin typeface="微软雅黑" panose="020B0503020204020204" pitchFamily="34" charset="-122"/>
              <a:ea typeface="微软雅黑" panose="020B0503020204020204" pitchFamily="34" charset="-122"/>
            </a:endParaRPr>
          </a:p>
          <a:p>
            <a:pPr marL="309582" indent="-309582">
              <a:buFont typeface="Wingdings" panose="05000000000000000000" pitchFamily="2" charset="2"/>
              <a:buChar char="Ø"/>
            </a:pPr>
            <a:r>
              <a:rPr lang="zh-CN" altLang="en-US" sz="1300" dirty="0">
                <a:latin typeface="微软雅黑" panose="020B0503020204020204" pitchFamily="34" charset="-122"/>
                <a:ea typeface="微软雅黑" panose="020B0503020204020204" pitchFamily="34" charset="-122"/>
              </a:rPr>
              <a:t>工业控制：化工、生产、</a:t>
            </a:r>
            <a:r>
              <a:rPr lang="zh-CN" altLang="en-US" sz="1300" dirty="0" smtClean="0">
                <a:latin typeface="微软雅黑" panose="020B0503020204020204" pitchFamily="34" charset="-122"/>
                <a:ea typeface="微软雅黑" panose="020B0503020204020204" pitchFamily="34" charset="-122"/>
              </a:rPr>
              <a:t>发电等</a:t>
            </a:r>
            <a:r>
              <a:rPr lang="zh-CN" altLang="en-US" sz="1300" dirty="0">
                <a:latin typeface="微软雅黑" panose="020B0503020204020204" pitchFamily="34" charset="-122"/>
                <a:ea typeface="微软雅黑" panose="020B0503020204020204" pitchFamily="34" charset="-122"/>
              </a:rPr>
              <a:t>。</a:t>
            </a:r>
          </a:p>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3</a:t>
            </a:fld>
            <a:endParaRPr lang="zh-CN" altLang="en-US"/>
          </a:p>
        </p:txBody>
      </p:sp>
    </p:spTree>
    <p:extLst>
      <p:ext uri="{BB962C8B-B14F-4D97-AF65-F5344CB8AC3E}">
        <p14:creationId xmlns:p14="http://schemas.microsoft.com/office/powerpoint/2010/main" val="1529502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12</a:t>
            </a:fld>
            <a:endParaRPr lang="zh-CN" altLang="en-US"/>
          </a:p>
        </p:txBody>
      </p:sp>
    </p:spTree>
    <p:extLst>
      <p:ext uri="{BB962C8B-B14F-4D97-AF65-F5344CB8AC3E}">
        <p14:creationId xmlns:p14="http://schemas.microsoft.com/office/powerpoint/2010/main" val="2021155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14</a:t>
            </a:fld>
            <a:endParaRPr lang="zh-CN" altLang="en-US"/>
          </a:p>
        </p:txBody>
      </p:sp>
    </p:spTree>
    <p:extLst>
      <p:ext uri="{BB962C8B-B14F-4D97-AF65-F5344CB8AC3E}">
        <p14:creationId xmlns:p14="http://schemas.microsoft.com/office/powerpoint/2010/main" val="21276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15</a:t>
            </a:fld>
            <a:endParaRPr lang="zh-CN" altLang="en-US"/>
          </a:p>
        </p:txBody>
      </p:sp>
    </p:spTree>
    <p:extLst>
      <p:ext uri="{BB962C8B-B14F-4D97-AF65-F5344CB8AC3E}">
        <p14:creationId xmlns:p14="http://schemas.microsoft.com/office/powerpoint/2010/main" val="2283530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16</a:t>
            </a:fld>
            <a:endParaRPr lang="zh-CN" altLang="en-US"/>
          </a:p>
        </p:txBody>
      </p:sp>
    </p:spTree>
    <p:extLst>
      <p:ext uri="{BB962C8B-B14F-4D97-AF65-F5344CB8AC3E}">
        <p14:creationId xmlns:p14="http://schemas.microsoft.com/office/powerpoint/2010/main" val="3627985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17</a:t>
            </a:fld>
            <a:endParaRPr lang="zh-CN" altLang="en-US"/>
          </a:p>
        </p:txBody>
      </p:sp>
    </p:spTree>
    <p:extLst>
      <p:ext uri="{BB962C8B-B14F-4D97-AF65-F5344CB8AC3E}">
        <p14:creationId xmlns:p14="http://schemas.microsoft.com/office/powerpoint/2010/main" val="395863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18</a:t>
            </a:fld>
            <a:endParaRPr lang="zh-CN" altLang="en-US"/>
          </a:p>
        </p:txBody>
      </p:sp>
    </p:spTree>
    <p:extLst>
      <p:ext uri="{BB962C8B-B14F-4D97-AF65-F5344CB8AC3E}">
        <p14:creationId xmlns:p14="http://schemas.microsoft.com/office/powerpoint/2010/main" val="3146658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19</a:t>
            </a:fld>
            <a:endParaRPr lang="zh-CN" altLang="en-US"/>
          </a:p>
        </p:txBody>
      </p:sp>
    </p:spTree>
    <p:extLst>
      <p:ext uri="{BB962C8B-B14F-4D97-AF65-F5344CB8AC3E}">
        <p14:creationId xmlns:p14="http://schemas.microsoft.com/office/powerpoint/2010/main" val="4126715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09582" indent="-309582">
              <a:buFont typeface="Wingdings" panose="05000000000000000000" pitchFamily="2" charset="2"/>
              <a:buChar char="ü"/>
            </a:pPr>
            <a:r>
              <a:rPr lang="zh-CN" altLang="en-US" dirty="0" smtClean="0"/>
              <a:t>当站台门打开时，联锁将及时关闭出站信号，防止列车移动；站台门又再次关闭时，联锁自动开放出站信号，提高自动联锁效率；</a:t>
            </a:r>
            <a:endParaRPr lang="en-US" altLang="zh-CN" dirty="0" smtClean="0"/>
          </a:p>
          <a:p>
            <a:pPr marL="309582" indent="-309582">
              <a:buFont typeface="Wingdings" panose="05000000000000000000" pitchFamily="2" charset="2"/>
              <a:buChar char="ü"/>
            </a:pPr>
            <a:r>
              <a:rPr lang="zh-CN" altLang="en-US" dirty="0" smtClean="0"/>
              <a:t>当紧急关闭按钮按下时，联锁及时关闭出站信号，联锁</a:t>
            </a:r>
            <a:r>
              <a:rPr lang="en-US" altLang="zh-CN" dirty="0" smtClean="0"/>
              <a:t>ATP</a:t>
            </a:r>
            <a:r>
              <a:rPr lang="zh-CN" altLang="en-US" dirty="0" smtClean="0"/>
              <a:t>系统紧急制动或禁止进站；值班员确认后，人工</a:t>
            </a:r>
            <a:r>
              <a:rPr lang="en-US" altLang="zh-CN" dirty="0" smtClean="0"/>
              <a:t>IBP</a:t>
            </a:r>
            <a:r>
              <a:rPr lang="zh-CN" altLang="en-US" dirty="0" smtClean="0"/>
              <a:t>盘恢复紧急关闭；</a:t>
            </a:r>
            <a:endParaRPr lang="en-US" altLang="zh-CN" dirty="0" smtClean="0"/>
          </a:p>
          <a:p>
            <a:pPr marL="309582" indent="-309582">
              <a:buFont typeface="Wingdings" panose="05000000000000000000" pitchFamily="2" charset="2"/>
              <a:buChar char="ü"/>
            </a:pPr>
            <a:r>
              <a:rPr lang="zh-CN" altLang="en-US" dirty="0" smtClean="0"/>
              <a:t>全自动运行线路，人工作业防护开放实施后，联锁立即关闭关联信号，紧急列车接近；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22</a:t>
            </a:fld>
            <a:endParaRPr lang="zh-CN" altLang="en-US"/>
          </a:p>
        </p:txBody>
      </p:sp>
    </p:spTree>
    <p:extLst>
      <p:ext uri="{BB962C8B-B14F-4D97-AF65-F5344CB8AC3E}">
        <p14:creationId xmlns:p14="http://schemas.microsoft.com/office/powerpoint/2010/main" val="3976545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23</a:t>
            </a:fld>
            <a:endParaRPr lang="zh-CN" altLang="en-US"/>
          </a:p>
        </p:txBody>
      </p:sp>
    </p:spTree>
    <p:extLst>
      <p:ext uri="{BB962C8B-B14F-4D97-AF65-F5344CB8AC3E}">
        <p14:creationId xmlns:p14="http://schemas.microsoft.com/office/powerpoint/2010/main" val="213162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25</a:t>
            </a:fld>
            <a:endParaRPr lang="zh-CN" altLang="en-US"/>
          </a:p>
        </p:txBody>
      </p:sp>
    </p:spTree>
    <p:extLst>
      <p:ext uri="{BB962C8B-B14F-4D97-AF65-F5344CB8AC3E}">
        <p14:creationId xmlns:p14="http://schemas.microsoft.com/office/powerpoint/2010/main" val="37861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道岔的状态 </a:t>
            </a:r>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4</a:t>
            </a:fld>
            <a:endParaRPr lang="zh-CN" altLang="en-US"/>
          </a:p>
        </p:txBody>
      </p:sp>
    </p:spTree>
    <p:extLst>
      <p:ext uri="{BB962C8B-B14F-4D97-AF65-F5344CB8AC3E}">
        <p14:creationId xmlns:p14="http://schemas.microsoft.com/office/powerpoint/2010/main" val="1368705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26</a:t>
            </a:fld>
            <a:endParaRPr lang="zh-CN" altLang="en-US"/>
          </a:p>
        </p:txBody>
      </p:sp>
    </p:spTree>
    <p:extLst>
      <p:ext uri="{BB962C8B-B14F-4D97-AF65-F5344CB8AC3E}">
        <p14:creationId xmlns:p14="http://schemas.microsoft.com/office/powerpoint/2010/main" val="2068283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27</a:t>
            </a:fld>
            <a:endParaRPr lang="zh-CN" altLang="en-US"/>
          </a:p>
        </p:txBody>
      </p:sp>
    </p:spTree>
    <p:extLst>
      <p:ext uri="{BB962C8B-B14F-4D97-AF65-F5344CB8AC3E}">
        <p14:creationId xmlns:p14="http://schemas.microsoft.com/office/powerpoint/2010/main" val="1039400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28</a:t>
            </a:fld>
            <a:endParaRPr lang="zh-CN" altLang="en-US"/>
          </a:p>
        </p:txBody>
      </p:sp>
    </p:spTree>
    <p:extLst>
      <p:ext uri="{BB962C8B-B14F-4D97-AF65-F5344CB8AC3E}">
        <p14:creationId xmlns:p14="http://schemas.microsoft.com/office/powerpoint/2010/main" val="1722916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29</a:t>
            </a:fld>
            <a:endParaRPr lang="zh-CN" altLang="en-US"/>
          </a:p>
        </p:txBody>
      </p:sp>
    </p:spTree>
    <p:extLst>
      <p:ext uri="{BB962C8B-B14F-4D97-AF65-F5344CB8AC3E}">
        <p14:creationId xmlns:p14="http://schemas.microsoft.com/office/powerpoint/2010/main" val="3464028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30</a:t>
            </a:fld>
            <a:endParaRPr lang="zh-CN" altLang="en-US"/>
          </a:p>
        </p:txBody>
      </p:sp>
    </p:spTree>
    <p:extLst>
      <p:ext uri="{BB962C8B-B14F-4D97-AF65-F5344CB8AC3E}">
        <p14:creationId xmlns:p14="http://schemas.microsoft.com/office/powerpoint/2010/main" val="454955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31</a:t>
            </a:fld>
            <a:endParaRPr lang="zh-CN" altLang="en-US"/>
          </a:p>
        </p:txBody>
      </p:sp>
    </p:spTree>
    <p:extLst>
      <p:ext uri="{BB962C8B-B14F-4D97-AF65-F5344CB8AC3E}">
        <p14:creationId xmlns:p14="http://schemas.microsoft.com/office/powerpoint/2010/main" val="2949154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32</a:t>
            </a:fld>
            <a:endParaRPr lang="zh-CN" altLang="en-US"/>
          </a:p>
        </p:txBody>
      </p:sp>
    </p:spTree>
    <p:extLst>
      <p:ext uri="{BB962C8B-B14F-4D97-AF65-F5344CB8AC3E}">
        <p14:creationId xmlns:p14="http://schemas.microsoft.com/office/powerpoint/2010/main" val="3924798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33</a:t>
            </a:fld>
            <a:endParaRPr lang="zh-CN" altLang="en-US"/>
          </a:p>
        </p:txBody>
      </p:sp>
    </p:spTree>
    <p:extLst>
      <p:ext uri="{BB962C8B-B14F-4D97-AF65-F5344CB8AC3E}">
        <p14:creationId xmlns:p14="http://schemas.microsoft.com/office/powerpoint/2010/main" val="4184449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36</a:t>
            </a:fld>
            <a:endParaRPr lang="zh-CN" altLang="en-US"/>
          </a:p>
        </p:txBody>
      </p:sp>
    </p:spTree>
    <p:extLst>
      <p:ext uri="{BB962C8B-B14F-4D97-AF65-F5344CB8AC3E}">
        <p14:creationId xmlns:p14="http://schemas.microsoft.com/office/powerpoint/2010/main" val="294233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5</a:t>
            </a:fld>
            <a:endParaRPr lang="zh-CN" altLang="en-US"/>
          </a:p>
        </p:txBody>
      </p:sp>
    </p:spTree>
    <p:extLst>
      <p:ext uri="{BB962C8B-B14F-4D97-AF65-F5344CB8AC3E}">
        <p14:creationId xmlns:p14="http://schemas.microsoft.com/office/powerpoint/2010/main" val="3754674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6</a:t>
            </a:fld>
            <a:endParaRPr lang="zh-CN" altLang="en-US"/>
          </a:p>
        </p:txBody>
      </p:sp>
    </p:spTree>
    <p:extLst>
      <p:ext uri="{BB962C8B-B14F-4D97-AF65-F5344CB8AC3E}">
        <p14:creationId xmlns:p14="http://schemas.microsoft.com/office/powerpoint/2010/main" val="738365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7</a:t>
            </a:fld>
            <a:endParaRPr lang="zh-CN" altLang="en-US"/>
          </a:p>
        </p:txBody>
      </p:sp>
    </p:spTree>
    <p:extLst>
      <p:ext uri="{BB962C8B-B14F-4D97-AF65-F5344CB8AC3E}">
        <p14:creationId xmlns:p14="http://schemas.microsoft.com/office/powerpoint/2010/main" val="172904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8</a:t>
            </a:fld>
            <a:endParaRPr lang="zh-CN" altLang="en-US"/>
          </a:p>
        </p:txBody>
      </p:sp>
    </p:spTree>
    <p:extLst>
      <p:ext uri="{BB962C8B-B14F-4D97-AF65-F5344CB8AC3E}">
        <p14:creationId xmlns:p14="http://schemas.microsoft.com/office/powerpoint/2010/main" val="2064789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计算机联锁首先于</a:t>
            </a:r>
            <a:r>
              <a:rPr lang="en-US" altLang="zh-CN" dirty="0" smtClean="0"/>
              <a:t>1978</a:t>
            </a:r>
            <a:r>
              <a:rPr lang="zh-CN" altLang="en-US" dirty="0" smtClean="0"/>
              <a:t>年在瑞典哥德堡投入运用，</a:t>
            </a:r>
            <a:r>
              <a:rPr lang="en-US" altLang="zh-CN" dirty="0" smtClean="0"/>
              <a:t>1978</a:t>
            </a:r>
            <a:r>
              <a:rPr lang="zh-CN" altLang="en-US" dirty="0" smtClean="0"/>
              <a:t>年</a:t>
            </a:r>
            <a:r>
              <a:rPr lang="en-US" altLang="zh-CN" dirty="0" smtClean="0"/>
              <a:t>1984</a:t>
            </a:r>
            <a:r>
              <a:rPr lang="zh-CN" altLang="en-US" dirty="0" smtClean="0"/>
              <a:t>年中国铁路开发出第一台计算机联锁，此后取得迅速进展，</a:t>
            </a:r>
            <a:r>
              <a:rPr lang="en-US" altLang="zh-CN" dirty="0" smtClean="0"/>
              <a:t>1991</a:t>
            </a:r>
            <a:r>
              <a:rPr lang="zh-CN" altLang="en-US" dirty="0" smtClean="0"/>
              <a:t>年</a:t>
            </a:r>
            <a:r>
              <a:rPr lang="en-US" altLang="zh-CN" dirty="0" smtClean="0"/>
              <a:t>11</a:t>
            </a:r>
            <a:r>
              <a:rPr lang="zh-CN" altLang="en-US" dirty="0" smtClean="0"/>
              <a:t>月</a:t>
            </a:r>
            <a:r>
              <a:rPr lang="en-US" altLang="zh-CN" dirty="0" smtClean="0"/>
              <a:t>19</a:t>
            </a:r>
            <a:r>
              <a:rPr lang="zh-CN" altLang="en-US" dirty="0" smtClean="0"/>
              <a:t>日，中国铁路干线上第一个微机联锁系统在广深线红海站开通。截至</a:t>
            </a:r>
            <a:r>
              <a:rPr lang="en-US" altLang="zh-CN" dirty="0" smtClean="0"/>
              <a:t>1995</a:t>
            </a:r>
            <a:r>
              <a:rPr lang="zh-CN" altLang="en-US" dirty="0" smtClean="0"/>
              <a:t>年底中国铁路及厂矿企业使用计算机联锁的车站已有</a:t>
            </a:r>
            <a:r>
              <a:rPr lang="en-US" altLang="zh-CN" dirty="0" smtClean="0"/>
              <a:t>47</a:t>
            </a:r>
            <a:r>
              <a:rPr lang="zh-CN" altLang="en-US" dirty="0" smtClean="0"/>
              <a:t>个。</a:t>
            </a:r>
          </a:p>
          <a:p>
            <a:r>
              <a:rPr lang="zh-CN" altLang="en-US" dirty="0" smtClean="0"/>
              <a:t>铁科、通号、微联、卡斯柯、交控</a:t>
            </a:r>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9</a:t>
            </a:fld>
            <a:endParaRPr lang="zh-CN" altLang="en-US"/>
          </a:p>
        </p:txBody>
      </p:sp>
    </p:spTree>
    <p:extLst>
      <p:ext uri="{BB962C8B-B14F-4D97-AF65-F5344CB8AC3E}">
        <p14:creationId xmlns:p14="http://schemas.microsoft.com/office/powerpoint/2010/main" val="747644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10</a:t>
            </a:fld>
            <a:endParaRPr lang="zh-CN" altLang="en-US"/>
          </a:p>
        </p:txBody>
      </p:sp>
    </p:spTree>
    <p:extLst>
      <p:ext uri="{BB962C8B-B14F-4D97-AF65-F5344CB8AC3E}">
        <p14:creationId xmlns:p14="http://schemas.microsoft.com/office/powerpoint/2010/main" val="238290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849D08-B5A4-41A0-B33B-54334023D520}" type="slidenum">
              <a:rPr lang="zh-CN" altLang="en-US" smtClean="0"/>
              <a:pPr/>
              <a:t>11</a:t>
            </a:fld>
            <a:endParaRPr lang="zh-CN" altLang="en-US"/>
          </a:p>
        </p:txBody>
      </p:sp>
    </p:spTree>
    <p:extLst>
      <p:ext uri="{BB962C8B-B14F-4D97-AF65-F5344CB8AC3E}">
        <p14:creationId xmlns:p14="http://schemas.microsoft.com/office/powerpoint/2010/main" val="1172350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07E1A254-58E2-4A68-9817-58E3BC8D0705}" type="datetimeFigureOut">
              <a:rPr lang="zh-CN" altLang="en-US" smtClean="0"/>
              <a:pPr/>
              <a:t>2019/3/2</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38E469F-A6F1-4101-B2D4-6685578B9A92}"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4DAAE5C5-8E12-48AD-9502-BF06CD511DD6}" type="datetime1">
              <a:rPr lang="zh-CN" altLang="en-US" smtClean="0"/>
              <a:pPr/>
              <a:t>2019/3/2</a:t>
            </a:fld>
            <a:endParaRPr 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zh-CN" altLang="en-US"/>
              <a:t>北京交控科技股份有限公司</a:t>
            </a:r>
            <a:endParaRPr 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sz="1200"/>
            </a:lvl1pPr>
          </a:lstStyle>
          <a:p>
            <a:r>
              <a:rPr lang="zh-CN" altLang="en-US" dirty="0"/>
              <a:t>第</a:t>
            </a:r>
            <a:fld id="{D7C26187-FC7D-4CD8-AF22-2FAAB3AA5887}" type="slidenum">
              <a:rPr lang="en-US" altLang="zh-CN" smtClean="0"/>
              <a:pPr/>
              <a:t>‹#›</a:t>
            </a:fld>
            <a:r>
              <a:rPr lang="zh-CN" altLang="en-US" dirty="0"/>
              <a:t>页，共</a:t>
            </a:r>
            <a:r>
              <a:rPr lang="en-US" altLang="zh-CN" dirty="0"/>
              <a:t>45</a:t>
            </a:r>
            <a:r>
              <a:rPr lang="zh-CN" altLang="en-US" dirty="0"/>
              <a:t>页</a:t>
            </a:r>
            <a:endParaRPr lang="en-US" dirty="0"/>
          </a:p>
        </p:txBody>
      </p:sp>
    </p:spTree>
    <p:extLst>
      <p:ext uri="{BB962C8B-B14F-4D97-AF65-F5344CB8AC3E}">
        <p14:creationId xmlns:p14="http://schemas.microsoft.com/office/powerpoint/2010/main" val="1207947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7453421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lumMod val="95000"/>
            </a:schemeClr>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hyperlink" Target="https://baike.baidu.com/item/%E6%97%85%E5%AE%A2%E5%88%97%E8%BD%A6/5567535"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png"/><Relationship Id="rId5" Type="http://schemas.openxmlformats.org/officeDocument/2006/relationships/image" Target="../media/image30.emf"/><Relationship Id="rId4" Type="http://schemas.openxmlformats.org/officeDocument/2006/relationships/oleObject" Target="../embeddings/Microsoft_Visio_2003-2010___1.vsd"/></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4.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43.emf"/><Relationship Id="rId5" Type="http://schemas.openxmlformats.org/officeDocument/2006/relationships/oleObject" Target="../embeddings/oleObject2.bin"/><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50.jpe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PT模板及素材\网站图片素材\244981045_huge.jpg"/>
          <p:cNvPicPr>
            <a:picLocks noChangeAspect="1" noChangeArrowheads="1"/>
          </p:cNvPicPr>
          <p:nvPr/>
        </p:nvPicPr>
        <p:blipFill>
          <a:blip r:embed="rId2" cstate="print">
            <a:duotone>
              <a:prstClr val="black"/>
              <a:schemeClr val="accent5">
                <a:tint val="45000"/>
                <a:satMod val="400000"/>
              </a:schemeClr>
            </a:duotone>
          </a:blip>
          <a:srcRect/>
          <a:stretch>
            <a:fillRect/>
          </a:stretch>
        </p:blipFill>
        <p:spPr bwMode="auto">
          <a:xfrm>
            <a:off x="-5961" y="0"/>
            <a:ext cx="12192000" cy="8129709"/>
          </a:xfrm>
          <a:prstGeom prst="rect">
            <a:avLst/>
          </a:prstGeom>
          <a:noFill/>
        </p:spPr>
      </p:pic>
      <p:sp>
        <p:nvSpPr>
          <p:cNvPr id="4" name="椭圆 3"/>
          <p:cNvSpPr/>
          <p:nvPr/>
        </p:nvSpPr>
        <p:spPr>
          <a:xfrm>
            <a:off x="-1790011" y="-2971401"/>
            <a:ext cx="15510675" cy="15510675"/>
          </a:xfrm>
          <a:prstGeom prst="ellipse">
            <a:avLst/>
          </a:prstGeom>
          <a:solidFill>
            <a:srgbClr val="252525">
              <a:alpha val="4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椭圆 4"/>
          <p:cNvSpPr/>
          <p:nvPr/>
        </p:nvSpPr>
        <p:spPr>
          <a:xfrm>
            <a:off x="1748913" y="-844773"/>
            <a:ext cx="9164808" cy="9164808"/>
          </a:xfrm>
          <a:prstGeom prst="ellipse">
            <a:avLst/>
          </a:prstGeom>
          <a:solidFill>
            <a:srgbClr val="252525">
              <a:alpha val="4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7" name="文本框 6"/>
          <p:cNvSpPr txBox="1"/>
          <p:nvPr/>
        </p:nvSpPr>
        <p:spPr>
          <a:xfrm>
            <a:off x="1022129" y="2401694"/>
            <a:ext cx="10002130" cy="2825389"/>
          </a:xfrm>
          <a:prstGeom prst="rect">
            <a:avLst/>
          </a:prstGeom>
          <a:noFill/>
        </p:spPr>
        <p:txBody>
          <a:bodyPr wrap="square" rtlCol="0">
            <a:spAutoFit/>
            <a:scene3d>
              <a:camera prst="orthographicFront">
                <a:rot lat="0" lon="0" rev="0"/>
              </a:camera>
              <a:lightRig rig="threePt" dir="t"/>
            </a:scene3d>
          </a:bodyPr>
          <a:lstStyle/>
          <a:p>
            <a:pPr algn="ctr">
              <a:lnSpc>
                <a:spcPct val="120000"/>
              </a:lnSpc>
            </a:pPr>
            <a:r>
              <a:rPr lang="zh-CN" altLang="en-US" sz="6000" b="1" spc="-150" dirty="0" smtClean="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sym typeface="Arial" panose="020B0604020202020204" pitchFamily="34" charset="0"/>
              </a:rPr>
              <a:t>计算机联锁系统</a:t>
            </a:r>
            <a:endParaRPr lang="en-US" altLang="zh-CN" sz="6000" b="1" spc="-150" dirty="0" smtClean="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sym typeface="Arial" panose="020B0604020202020204" pitchFamily="34" charset="0"/>
            </a:endParaRPr>
          </a:p>
          <a:p>
            <a:pPr algn="ctr">
              <a:lnSpc>
                <a:spcPct val="120000"/>
              </a:lnSpc>
            </a:pPr>
            <a:endParaRPr lang="en-US" altLang="zh-CN" sz="2400" b="1" spc="-150" dirty="0" smtClean="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sym typeface="Arial" panose="020B0604020202020204" pitchFamily="34" charset="0"/>
            </a:endParaRPr>
          </a:p>
          <a:p>
            <a:pPr algn="ctr">
              <a:lnSpc>
                <a:spcPct val="120000"/>
              </a:lnSpc>
            </a:pPr>
            <a:r>
              <a:rPr lang="zh-CN" altLang="en-US" sz="2400" b="1" spc="-150" dirty="0" smtClean="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sym typeface="Arial" panose="020B0604020202020204" pitchFamily="34" charset="0"/>
              </a:rPr>
              <a:t>交控科技股份有限公司</a:t>
            </a:r>
            <a:endParaRPr lang="en-US" altLang="zh-CN" sz="2400" b="1" spc="-150" dirty="0" smtClean="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sym typeface="Arial" panose="020B0604020202020204" pitchFamily="34" charset="0"/>
            </a:endParaRPr>
          </a:p>
          <a:p>
            <a:pPr algn="ctr">
              <a:lnSpc>
                <a:spcPct val="120000"/>
              </a:lnSpc>
            </a:pPr>
            <a:endParaRPr lang="en-US" altLang="zh-CN" sz="2000" b="1" spc="-150" dirty="0" smtClean="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sym typeface="Arial" panose="020B0604020202020204" pitchFamily="34" charset="0"/>
            </a:endParaRPr>
          </a:p>
          <a:p>
            <a:pPr algn="ctr">
              <a:lnSpc>
                <a:spcPct val="120000"/>
              </a:lnSpc>
            </a:pPr>
            <a:r>
              <a:rPr lang="zh-CN" altLang="en-US" sz="2000" b="1" spc="-150" dirty="0" smtClean="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sym typeface="Arial" panose="020B0604020202020204" pitchFamily="34" charset="0"/>
              </a:rPr>
              <a:t>研发中心 夏夕盛</a:t>
            </a:r>
            <a:endParaRPr lang="en-US" altLang="zh-CN" sz="2000" b="1" spc="-150" dirty="0">
              <a:solidFill>
                <a:schemeClr val="bg1"/>
              </a:solidFill>
              <a:latin typeface="Microsoft YaHei UI" panose="020B0503020204020204" pitchFamily="34" charset="-122"/>
              <a:ea typeface="Microsoft YaHei UI" panose="020B0503020204020204" pitchFamily="34" charset="-122"/>
              <a:cs typeface="Meiryo UI" panose="020B0604030504040204" pitchFamily="34" charset="-128"/>
              <a:sym typeface="Arial" panose="020B0604020202020204" pitchFamily="34" charset="0"/>
            </a:endParaRPr>
          </a:p>
        </p:txBody>
      </p:sp>
      <p:sp>
        <p:nvSpPr>
          <p:cNvPr id="9" name="任意多边形 8"/>
          <p:cNvSpPr/>
          <p:nvPr/>
        </p:nvSpPr>
        <p:spPr>
          <a:xfrm rot="10800000">
            <a:off x="1471392" y="5276905"/>
            <a:ext cx="9103605"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513594" y="5235405"/>
            <a:ext cx="9021056" cy="1206001"/>
          </a:xfrm>
          <a:custGeom>
            <a:avLst/>
            <a:gdLst>
              <a:gd name="connsiteX0" fmla="*/ 0 w 12216983"/>
              <a:gd name="connsiteY0" fmla="*/ 411073 h 1206001"/>
              <a:gd name="connsiteX1" fmla="*/ 2188563 w 12216983"/>
              <a:gd name="connsiteY1" fmla="*/ 36319 h 1206001"/>
              <a:gd name="connsiteX2" fmla="*/ 5126636 w 12216983"/>
              <a:gd name="connsiteY2" fmla="*/ 1205551 h 1206001"/>
              <a:gd name="connsiteX3" fmla="*/ 8934137 w 12216983"/>
              <a:gd name="connsiteY3" fmla="*/ 186220 h 1206001"/>
              <a:gd name="connsiteX4" fmla="*/ 12216983 w 12216983"/>
              <a:gd name="connsiteY4" fmla="*/ 1070640 h 1206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6983" h="1206001">
                <a:moveTo>
                  <a:pt x="0" y="411073"/>
                </a:moveTo>
                <a:cubicBezTo>
                  <a:pt x="667062" y="157489"/>
                  <a:pt x="1334124" y="-96094"/>
                  <a:pt x="2188563" y="36319"/>
                </a:cubicBezTo>
                <a:cubicBezTo>
                  <a:pt x="3043002" y="168732"/>
                  <a:pt x="4002374" y="1180568"/>
                  <a:pt x="5126636" y="1205551"/>
                </a:cubicBezTo>
                <a:cubicBezTo>
                  <a:pt x="6250898" y="1230534"/>
                  <a:pt x="7752413" y="208705"/>
                  <a:pt x="8934137" y="186220"/>
                </a:cubicBezTo>
                <a:cubicBezTo>
                  <a:pt x="10115861" y="163735"/>
                  <a:pt x="11166422" y="617187"/>
                  <a:pt x="12216983" y="1070640"/>
                </a:cubicBezTo>
              </a:path>
            </a:pathLst>
          </a:custGeom>
          <a:no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193771" y="5585517"/>
            <a:ext cx="541713" cy="541713"/>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椭圆 11"/>
          <p:cNvSpPr/>
          <p:nvPr/>
        </p:nvSpPr>
        <p:spPr>
          <a:xfrm>
            <a:off x="6479897" y="5240417"/>
            <a:ext cx="141715" cy="141715"/>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a:off x="9057456" y="5950237"/>
            <a:ext cx="301222" cy="301222"/>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5648942" y="5723756"/>
            <a:ext cx="136676" cy="13667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a:off x="6329286" y="5697952"/>
            <a:ext cx="395364" cy="395364"/>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2" name="Picture 2" descr="C:\Users\许镐\Desktop\图片6.png"/>
          <p:cNvPicPr>
            <a:picLocks noChangeAspect="1" noChangeArrowheads="1"/>
          </p:cNvPicPr>
          <p:nvPr/>
        </p:nvPicPr>
        <p:blipFill>
          <a:blip r:embed="rId3" cstate="print"/>
          <a:srcRect/>
          <a:stretch>
            <a:fillRect/>
          </a:stretch>
        </p:blipFill>
        <p:spPr bwMode="auto">
          <a:xfrm>
            <a:off x="439763" y="351695"/>
            <a:ext cx="1529715" cy="127476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par>
                                <p:cTn id="13" presetID="22" presetClass="entr" presetSubtype="8"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750"/>
                                        <p:tgtEl>
                                          <p:spTgt spid="9"/>
                                        </p:tgtEl>
                                      </p:cBhvr>
                                    </p:animEffect>
                                  </p:childTnLst>
                                </p:cTn>
                              </p:par>
                              <p:par>
                                <p:cTn id="16" presetID="22" presetClass="entr" presetSubtype="8" fill="hold" grpId="0" nodeType="withEffect">
                                  <p:stCondLst>
                                    <p:cond delay="10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750"/>
                                        <p:tgtEl>
                                          <p:spTgt spid="10"/>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50"/>
                                        <p:tgtEl>
                                          <p:spTgt spid="14"/>
                                        </p:tgtEl>
                                      </p:cBhvr>
                                    </p:animEffect>
                                  </p:childTnLst>
                                </p:cTn>
                              </p:par>
                              <p:par>
                                <p:cTn id="25" presetID="10" presetClass="entr" presetSubtype="0" fill="hold" grpId="0" nodeType="withEffect">
                                  <p:stCondLst>
                                    <p:cond delay="175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par>
                                <p:cTn id="28" presetID="10" presetClass="entr" presetSubtype="0" fill="hold" grpId="0" nodeType="withEffect">
                                  <p:stCondLst>
                                    <p:cond delay="17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50"/>
                                        <p:tgtEl>
                                          <p:spTgt spid="13"/>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50"/>
                                        <p:tgtEl>
                                          <p:spTgt spid="15"/>
                                        </p:tgtEl>
                                      </p:cBhvr>
                                    </p:animEffect>
                                  </p:childTnLst>
                                </p:cTn>
                              </p:par>
                              <p:par>
                                <p:cTn id="34" presetID="41" presetClass="entr" presetSubtype="0" fill="hold" grpId="0" nodeType="withEffect">
                                  <p:stCondLst>
                                    <p:cond delay="800"/>
                                  </p:stCondLst>
                                  <p:iterate type="lt">
                                    <p:tmPct val="10000"/>
                                  </p:iterate>
                                  <p:childTnLst>
                                    <p:set>
                                      <p:cBhvr>
                                        <p:cTn id="35" dur="1" fill="hold">
                                          <p:stCondLst>
                                            <p:cond delay="0"/>
                                          </p:stCondLst>
                                        </p:cTn>
                                        <p:tgtEl>
                                          <p:spTgt spid="7"/>
                                        </p:tgtEl>
                                        <p:attrNameLst>
                                          <p:attrName>style.visibility</p:attrName>
                                        </p:attrNameLst>
                                      </p:cBhvr>
                                      <p:to>
                                        <p:strVal val="visible"/>
                                      </p:to>
                                    </p:set>
                                    <p:anim calcmode="lin" valueType="num">
                                      <p:cBhvr>
                                        <p:cTn id="36" dur="7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7" dur="750" fill="hold"/>
                                        <p:tgtEl>
                                          <p:spTgt spid="7"/>
                                        </p:tgtEl>
                                        <p:attrNameLst>
                                          <p:attrName>ppt_y</p:attrName>
                                        </p:attrNameLst>
                                      </p:cBhvr>
                                      <p:tavLst>
                                        <p:tav tm="0">
                                          <p:val>
                                            <p:strVal val="#ppt_y"/>
                                          </p:val>
                                        </p:tav>
                                        <p:tav tm="100000">
                                          <p:val>
                                            <p:strVal val="#ppt_y"/>
                                          </p:val>
                                        </p:tav>
                                      </p:tavLst>
                                    </p:anim>
                                    <p:anim calcmode="lin" valueType="num">
                                      <p:cBhvr>
                                        <p:cTn id="38" dur="7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9" dur="7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0" dur="75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animBg="1"/>
      <p:bldP spid="10" grpId="0" animBg="1"/>
      <p:bldP spid="11" grpId="0" animBg="1"/>
      <p:bldP spid="12" grpId="0" animBg="1"/>
      <p:bldP spid="13" grpId="0" animBg="1"/>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4876656"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1.3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联锁的重要性</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效率</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安全</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600406" y="792342"/>
            <a:ext cx="11045501" cy="2369382"/>
          </a:xfrm>
          <a:prstGeom prst="rect">
            <a:avLst/>
          </a:prstGeom>
        </p:spPr>
      </p:pic>
      <p:pic>
        <p:nvPicPr>
          <p:cNvPr id="3" name="图片 2"/>
          <p:cNvPicPr>
            <a:picLocks noChangeAspect="1"/>
          </p:cNvPicPr>
          <p:nvPr/>
        </p:nvPicPr>
        <p:blipFill>
          <a:blip r:embed="rId4"/>
          <a:stretch>
            <a:fillRect/>
          </a:stretch>
        </p:blipFill>
        <p:spPr>
          <a:xfrm>
            <a:off x="567096" y="3958296"/>
            <a:ext cx="11112119" cy="1595827"/>
          </a:xfrm>
          <a:prstGeom prst="rect">
            <a:avLst/>
          </a:prstGeom>
        </p:spPr>
      </p:pic>
      <p:pic>
        <p:nvPicPr>
          <p:cNvPr id="4" name="图片 3"/>
          <p:cNvPicPr>
            <a:picLocks noChangeAspect="1"/>
          </p:cNvPicPr>
          <p:nvPr/>
        </p:nvPicPr>
        <p:blipFill>
          <a:blip r:embed="rId5"/>
          <a:stretch>
            <a:fillRect/>
          </a:stretch>
        </p:blipFill>
        <p:spPr>
          <a:xfrm>
            <a:off x="567095" y="2315281"/>
            <a:ext cx="11112119" cy="3286029"/>
          </a:xfrm>
          <a:prstGeom prst="rect">
            <a:avLst/>
          </a:prstGeom>
        </p:spPr>
      </p:pic>
    </p:spTree>
    <p:extLst>
      <p:ext uri="{BB962C8B-B14F-4D97-AF65-F5344CB8AC3E}">
        <p14:creationId xmlns:p14="http://schemas.microsoft.com/office/powerpoint/2010/main" val="2670294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4876656"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1.3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联锁的重要性</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效率</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安全</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xmlns="" id="{7F801021-980B-436F-A6ED-173C919D9D08}"/>
              </a:ext>
            </a:extLst>
          </p:cNvPr>
          <p:cNvSpPr/>
          <p:nvPr/>
        </p:nvSpPr>
        <p:spPr>
          <a:xfrm>
            <a:off x="426113" y="1700372"/>
            <a:ext cx="6096000" cy="1477328"/>
          </a:xfrm>
          <a:prstGeom prst="rect">
            <a:avLst/>
          </a:prstGeom>
        </p:spPr>
        <p:txBody>
          <a:bodyPr>
            <a:spAutoFit/>
          </a:bodyPr>
          <a:lstStyle/>
          <a:p>
            <a:r>
              <a:rPr lang="en-US" altLang="zh-CN" dirty="0"/>
              <a:t>1997</a:t>
            </a:r>
            <a:r>
              <a:rPr lang="zh-CN" altLang="en-US" dirty="0"/>
              <a:t>年</a:t>
            </a:r>
            <a:r>
              <a:rPr lang="en-US" altLang="zh-CN" dirty="0"/>
              <a:t>4</a:t>
            </a:r>
            <a:r>
              <a:rPr lang="zh-CN" altLang="en-US" dirty="0"/>
              <a:t>月</a:t>
            </a:r>
            <a:r>
              <a:rPr lang="en-US" altLang="zh-CN" dirty="0"/>
              <a:t>29</a:t>
            </a:r>
            <a:r>
              <a:rPr lang="zh-CN" altLang="en-US" dirty="0"/>
              <a:t>日</a:t>
            </a:r>
            <a:r>
              <a:rPr lang="en-US" altLang="zh-CN" dirty="0"/>
              <a:t>10</a:t>
            </a:r>
            <a:r>
              <a:rPr lang="zh-CN" altLang="en-US" dirty="0"/>
              <a:t>时</a:t>
            </a:r>
            <a:r>
              <a:rPr lang="en-US" altLang="zh-CN" dirty="0"/>
              <a:t>48</a:t>
            </a:r>
            <a:r>
              <a:rPr lang="zh-CN" altLang="en-US" dirty="0"/>
              <a:t>分，昆明开往郑州的</a:t>
            </a:r>
            <a:r>
              <a:rPr lang="en-US" altLang="zh-CN" dirty="0"/>
              <a:t>324</a:t>
            </a:r>
            <a:r>
              <a:rPr lang="zh-CN" altLang="en-US" dirty="0"/>
              <a:t>次</a:t>
            </a:r>
            <a:r>
              <a:rPr lang="zh-CN" altLang="en-US" dirty="0">
                <a:hlinkClick r:id="rId3"/>
              </a:rPr>
              <a:t>旅客列车</a:t>
            </a:r>
            <a:r>
              <a:rPr lang="zh-CN" altLang="en-US" dirty="0"/>
              <a:t>行至京广线荣家湾站</a:t>
            </a:r>
            <a:r>
              <a:rPr lang="en-US" altLang="zh-CN" dirty="0"/>
              <a:t>1453</a:t>
            </a:r>
            <a:r>
              <a:rPr lang="zh-CN" altLang="en-US" dirty="0"/>
              <a:t>公里</a:t>
            </a:r>
            <a:r>
              <a:rPr lang="en-US" altLang="zh-CN" dirty="0"/>
              <a:t>914</a:t>
            </a:r>
            <a:r>
              <a:rPr lang="zh-CN" altLang="en-US" dirty="0"/>
              <a:t>米处，与停在站内</a:t>
            </a:r>
            <a:r>
              <a:rPr lang="en-US" altLang="zh-CN" dirty="0"/>
              <a:t>4</a:t>
            </a:r>
            <a:r>
              <a:rPr lang="zh-CN" altLang="en-US" dirty="0"/>
              <a:t>道的</a:t>
            </a:r>
            <a:r>
              <a:rPr lang="en-US" altLang="zh-CN" dirty="0"/>
              <a:t>818</a:t>
            </a:r>
            <a:r>
              <a:rPr lang="zh-CN" altLang="en-US" dirty="0"/>
              <a:t>次旅客列车尾部冲突，造成</a:t>
            </a:r>
            <a:r>
              <a:rPr lang="en-US" altLang="zh-CN" dirty="0"/>
              <a:t>324</a:t>
            </a:r>
            <a:r>
              <a:rPr lang="zh-CN" altLang="en-US" dirty="0"/>
              <a:t>次旅客列车机后</a:t>
            </a:r>
            <a:r>
              <a:rPr lang="en-US" altLang="zh-CN" dirty="0"/>
              <a:t>1</a:t>
            </a:r>
            <a:r>
              <a:rPr lang="zh-CN" altLang="en-US" dirty="0"/>
              <a:t>至</a:t>
            </a:r>
            <a:r>
              <a:rPr lang="en-US" altLang="zh-CN" dirty="0"/>
              <a:t>9</a:t>
            </a:r>
            <a:r>
              <a:rPr lang="zh-CN" altLang="en-US" dirty="0"/>
              <a:t>位</a:t>
            </a:r>
            <a:r>
              <a:rPr lang="zh-CN" altLang="en-US" dirty="0">
                <a:solidFill>
                  <a:srgbClr val="FF0000"/>
                </a:solidFill>
              </a:rPr>
              <a:t>颠覆</a:t>
            </a:r>
            <a:r>
              <a:rPr lang="zh-CN" altLang="en-US" dirty="0"/>
              <a:t>，</a:t>
            </a:r>
            <a:r>
              <a:rPr lang="en-US" altLang="zh-CN" dirty="0"/>
              <a:t>10</a:t>
            </a:r>
            <a:r>
              <a:rPr lang="zh-CN" altLang="en-US" dirty="0"/>
              <a:t>至</a:t>
            </a:r>
            <a:r>
              <a:rPr lang="en-US" altLang="zh-CN" dirty="0"/>
              <a:t>11</a:t>
            </a:r>
            <a:r>
              <a:rPr lang="zh-CN" altLang="en-US" dirty="0"/>
              <a:t>位</a:t>
            </a:r>
            <a:r>
              <a:rPr lang="zh-CN" altLang="en-US" dirty="0">
                <a:solidFill>
                  <a:srgbClr val="FF0000"/>
                </a:solidFill>
              </a:rPr>
              <a:t>脱轨</a:t>
            </a:r>
            <a:r>
              <a:rPr lang="zh-CN" altLang="en-US" dirty="0"/>
              <a:t>；</a:t>
            </a:r>
            <a:r>
              <a:rPr lang="en-US" altLang="zh-CN" dirty="0"/>
              <a:t>818</a:t>
            </a:r>
            <a:r>
              <a:rPr lang="zh-CN" altLang="en-US" dirty="0"/>
              <a:t>次旅客列车机后</a:t>
            </a:r>
            <a:r>
              <a:rPr lang="en-US" altLang="zh-CN" dirty="0"/>
              <a:t>15</a:t>
            </a:r>
            <a:r>
              <a:rPr lang="zh-CN" altLang="en-US" dirty="0"/>
              <a:t>至</a:t>
            </a:r>
            <a:r>
              <a:rPr lang="en-US" altLang="zh-CN" dirty="0"/>
              <a:t>17</a:t>
            </a:r>
            <a:r>
              <a:rPr lang="zh-CN" altLang="en-US" dirty="0"/>
              <a:t>位</a:t>
            </a:r>
            <a:r>
              <a:rPr lang="en-US" altLang="zh-CN" dirty="0"/>
              <a:t>(</a:t>
            </a:r>
            <a:r>
              <a:rPr lang="zh-CN" altLang="en-US" dirty="0"/>
              <a:t>尾部</a:t>
            </a:r>
            <a:r>
              <a:rPr lang="en-US" altLang="zh-CN" dirty="0"/>
              <a:t>3</a:t>
            </a:r>
            <a:r>
              <a:rPr lang="zh-CN" altLang="en-US" dirty="0"/>
              <a:t>辆</a:t>
            </a:r>
            <a:r>
              <a:rPr lang="en-US" altLang="zh-CN" dirty="0"/>
              <a:t>)</a:t>
            </a:r>
            <a:r>
              <a:rPr lang="zh-CN" altLang="en-US" dirty="0"/>
              <a:t>颠覆。</a:t>
            </a:r>
            <a:r>
              <a:rPr lang="zh-CN" altLang="en-US" dirty="0">
                <a:solidFill>
                  <a:srgbClr val="FF0000"/>
                </a:solidFill>
              </a:rPr>
              <a:t>共造成</a:t>
            </a:r>
            <a:r>
              <a:rPr lang="en-US" altLang="zh-CN" dirty="0">
                <a:solidFill>
                  <a:srgbClr val="FF0000"/>
                </a:solidFill>
              </a:rPr>
              <a:t>126</a:t>
            </a:r>
            <a:r>
              <a:rPr lang="zh-CN" altLang="en-US" dirty="0">
                <a:solidFill>
                  <a:srgbClr val="FF0000"/>
                </a:solidFill>
              </a:rPr>
              <a:t>人死亡。</a:t>
            </a:r>
          </a:p>
        </p:txBody>
      </p:sp>
      <p:sp>
        <p:nvSpPr>
          <p:cNvPr id="7" name="矩形 6">
            <a:extLst>
              <a:ext uri="{FF2B5EF4-FFF2-40B4-BE49-F238E27FC236}">
                <a16:creationId xmlns:a16="http://schemas.microsoft.com/office/drawing/2014/main" xmlns="" id="{C2B7C3D3-C360-46E1-96AE-8FE799E3B5F9}"/>
              </a:ext>
            </a:extLst>
          </p:cNvPr>
          <p:cNvSpPr/>
          <p:nvPr/>
        </p:nvSpPr>
        <p:spPr>
          <a:xfrm>
            <a:off x="426113" y="3893536"/>
            <a:ext cx="6096000" cy="1815882"/>
          </a:xfrm>
          <a:prstGeom prst="rect">
            <a:avLst/>
          </a:prstGeom>
        </p:spPr>
        <p:txBody>
          <a:bodyPr>
            <a:spAutoFit/>
          </a:bodyPr>
          <a:lstStyle/>
          <a:p>
            <a:r>
              <a:rPr lang="zh-CN" altLang="en-US" dirty="0"/>
              <a:t>长沙电务段荣家湾信号工区信号工郝任重当日在</a:t>
            </a:r>
            <a:r>
              <a:rPr lang="en-US" altLang="zh-CN" dirty="0"/>
              <a:t>12</a:t>
            </a:r>
            <a:r>
              <a:rPr lang="zh-CN" altLang="en-US" dirty="0" smtClean="0"/>
              <a:t>号</a:t>
            </a:r>
            <a:r>
              <a:rPr lang="zh-CN" altLang="en-US" dirty="0"/>
              <a:t>道岔电缆盒整理配线作业时，瞒过车站值班员，将</a:t>
            </a:r>
            <a:r>
              <a:rPr lang="en-US" altLang="zh-CN" dirty="0"/>
              <a:t>12</a:t>
            </a:r>
            <a:r>
              <a:rPr lang="zh-CN" altLang="en-US" dirty="0"/>
              <a:t>号道岔</a:t>
            </a:r>
            <a:r>
              <a:rPr lang="en-US" altLang="zh-CN" dirty="0"/>
              <a:t>XB</a:t>
            </a:r>
            <a:r>
              <a:rPr lang="zh-CN" altLang="en-US" dirty="0"/>
              <a:t>变压器箱内</a:t>
            </a:r>
            <a:r>
              <a:rPr lang="en-US" altLang="zh-CN" dirty="0"/>
              <a:t>1</a:t>
            </a:r>
            <a:r>
              <a:rPr lang="zh-CN" altLang="en-US" dirty="0"/>
              <a:t>号端子电缆线甩开，致使</a:t>
            </a:r>
            <a:r>
              <a:rPr lang="en-US" altLang="zh-CN" dirty="0"/>
              <a:t>12</a:t>
            </a:r>
            <a:r>
              <a:rPr lang="zh-CN" altLang="en-US" dirty="0"/>
              <a:t>号道岔在反位时不向定位转动；</a:t>
            </a:r>
            <a:r>
              <a:rPr lang="zh-CN" altLang="en-US" b="1" dirty="0">
                <a:solidFill>
                  <a:srgbClr val="0070C0"/>
                </a:solidFill>
              </a:rPr>
              <a:t>又擅自使用二极管封连线，将</a:t>
            </a:r>
            <a:r>
              <a:rPr lang="en-US" altLang="zh-CN" b="1" dirty="0">
                <a:solidFill>
                  <a:srgbClr val="0070C0"/>
                </a:solidFill>
              </a:rPr>
              <a:t>1</a:t>
            </a:r>
            <a:r>
              <a:rPr lang="zh-CN" altLang="en-US" b="1" dirty="0">
                <a:solidFill>
                  <a:srgbClr val="0070C0"/>
                </a:solidFill>
              </a:rPr>
              <a:t>、</a:t>
            </a:r>
            <a:r>
              <a:rPr lang="en-US" altLang="zh-CN" b="1" dirty="0">
                <a:solidFill>
                  <a:srgbClr val="0070C0"/>
                </a:solidFill>
              </a:rPr>
              <a:t>3</a:t>
            </a:r>
            <a:r>
              <a:rPr lang="zh-CN" altLang="en-US" b="1" dirty="0">
                <a:solidFill>
                  <a:srgbClr val="0070C0"/>
                </a:solidFill>
              </a:rPr>
              <a:t>号端子封连，造成</a:t>
            </a:r>
            <a:r>
              <a:rPr lang="en-US" altLang="zh-CN" b="1" dirty="0">
                <a:solidFill>
                  <a:srgbClr val="0070C0"/>
                </a:solidFill>
              </a:rPr>
              <a:t>12</a:t>
            </a:r>
            <a:r>
              <a:rPr lang="zh-CN" altLang="en-US" b="1" dirty="0">
                <a:solidFill>
                  <a:srgbClr val="0070C0"/>
                </a:solidFill>
              </a:rPr>
              <a:t>号道岔定位假表示，</a:t>
            </a:r>
            <a:r>
              <a:rPr lang="zh-CN" altLang="en-US" sz="2000" b="1" dirty="0">
                <a:solidFill>
                  <a:srgbClr val="FF0000"/>
                </a:solidFill>
              </a:rPr>
              <a:t>破坏了</a:t>
            </a:r>
            <a:r>
              <a:rPr lang="en-US" altLang="zh-CN" b="1" dirty="0">
                <a:solidFill>
                  <a:srgbClr val="7030A0"/>
                </a:solidFill>
              </a:rPr>
              <a:t>12</a:t>
            </a:r>
            <a:r>
              <a:rPr lang="zh-CN" altLang="en-US" b="1" dirty="0">
                <a:solidFill>
                  <a:srgbClr val="7030A0"/>
                </a:solidFill>
              </a:rPr>
              <a:t>号道岔与</a:t>
            </a:r>
            <a:r>
              <a:rPr lang="en-US" altLang="zh-CN" b="1" dirty="0">
                <a:solidFill>
                  <a:srgbClr val="7030A0"/>
                </a:solidFill>
              </a:rPr>
              <a:t>2</a:t>
            </a:r>
            <a:r>
              <a:rPr lang="zh-CN" altLang="en-US" b="1" dirty="0">
                <a:solidFill>
                  <a:srgbClr val="7030A0"/>
                </a:solidFill>
              </a:rPr>
              <a:t>道通过信号的</a:t>
            </a:r>
            <a:r>
              <a:rPr lang="zh-CN" altLang="en-US" sz="2000" b="1" dirty="0">
                <a:solidFill>
                  <a:srgbClr val="FF0000"/>
                </a:solidFill>
              </a:rPr>
              <a:t>联锁关系</a:t>
            </a:r>
            <a:r>
              <a:rPr lang="zh-CN" altLang="en-US" b="1" dirty="0" smtClean="0">
                <a:solidFill>
                  <a:srgbClr val="FF0000"/>
                </a:solidFill>
              </a:rPr>
              <a:t>。</a:t>
            </a:r>
            <a:endParaRPr lang="zh-CN" altLang="en-US" dirty="0"/>
          </a:p>
        </p:txBody>
      </p:sp>
      <p:pic>
        <p:nvPicPr>
          <p:cNvPr id="8" name="图片 7">
            <a:extLst>
              <a:ext uri="{FF2B5EF4-FFF2-40B4-BE49-F238E27FC236}">
                <a16:creationId xmlns:a16="http://schemas.microsoft.com/office/drawing/2014/main" xmlns="" id="{FF911D0A-7838-4B84-91C2-00BF51AF0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24" y="4237832"/>
            <a:ext cx="4642089" cy="2273417"/>
          </a:xfrm>
          <a:prstGeom prst="rect">
            <a:avLst/>
          </a:prstGeom>
          <a:ln>
            <a:noFill/>
          </a:ln>
          <a:effectLst>
            <a:outerShdw blurRad="190500" algn="tl" rotWithShape="0">
              <a:srgbClr val="000000">
                <a:alpha val="70000"/>
              </a:srgbClr>
            </a:outerShdw>
          </a:effectLst>
        </p:spPr>
      </p:pic>
      <p:sp>
        <p:nvSpPr>
          <p:cNvPr id="9" name="car-crash_91684"/>
          <p:cNvSpPr>
            <a:spLocks noChangeAspect="1"/>
          </p:cNvSpPr>
          <p:nvPr/>
        </p:nvSpPr>
        <p:spPr bwMode="auto">
          <a:xfrm>
            <a:off x="426113" y="1057889"/>
            <a:ext cx="1041137" cy="419629"/>
          </a:xfrm>
          <a:custGeom>
            <a:avLst/>
            <a:gdLst>
              <a:gd name="connsiteX0" fmla="*/ 534242 w 608344"/>
              <a:gd name="connsiteY0" fmla="*/ 195456 h 245193"/>
              <a:gd name="connsiteX1" fmla="*/ 520768 w 608344"/>
              <a:gd name="connsiteY1" fmla="*/ 209004 h 245193"/>
              <a:gd name="connsiteX2" fmla="*/ 534242 w 608344"/>
              <a:gd name="connsiteY2" fmla="*/ 222456 h 245193"/>
              <a:gd name="connsiteX3" fmla="*/ 547810 w 608344"/>
              <a:gd name="connsiteY3" fmla="*/ 209004 h 245193"/>
              <a:gd name="connsiteX4" fmla="*/ 534242 w 608344"/>
              <a:gd name="connsiteY4" fmla="*/ 195456 h 245193"/>
              <a:gd name="connsiteX5" fmla="*/ 390211 w 608344"/>
              <a:gd name="connsiteY5" fmla="*/ 195456 h 245193"/>
              <a:gd name="connsiteX6" fmla="*/ 376738 w 608344"/>
              <a:gd name="connsiteY6" fmla="*/ 209004 h 245193"/>
              <a:gd name="connsiteX7" fmla="*/ 390211 w 608344"/>
              <a:gd name="connsiteY7" fmla="*/ 222456 h 245193"/>
              <a:gd name="connsiteX8" fmla="*/ 403779 w 608344"/>
              <a:gd name="connsiteY8" fmla="*/ 209004 h 245193"/>
              <a:gd name="connsiteX9" fmla="*/ 390211 w 608344"/>
              <a:gd name="connsiteY9" fmla="*/ 195456 h 245193"/>
              <a:gd name="connsiteX10" fmla="*/ 233907 w 608344"/>
              <a:gd name="connsiteY10" fmla="*/ 195456 h 245193"/>
              <a:gd name="connsiteX11" fmla="*/ 220338 w 608344"/>
              <a:gd name="connsiteY11" fmla="*/ 209004 h 245193"/>
              <a:gd name="connsiteX12" fmla="*/ 233907 w 608344"/>
              <a:gd name="connsiteY12" fmla="*/ 222456 h 245193"/>
              <a:gd name="connsiteX13" fmla="*/ 247477 w 608344"/>
              <a:gd name="connsiteY13" fmla="*/ 209004 h 245193"/>
              <a:gd name="connsiteX14" fmla="*/ 233907 w 608344"/>
              <a:gd name="connsiteY14" fmla="*/ 195456 h 245193"/>
              <a:gd name="connsiteX15" fmla="*/ 74110 w 608344"/>
              <a:gd name="connsiteY15" fmla="*/ 195456 h 245193"/>
              <a:gd name="connsiteX16" fmla="*/ 60541 w 608344"/>
              <a:gd name="connsiteY16" fmla="*/ 209004 h 245193"/>
              <a:gd name="connsiteX17" fmla="*/ 74110 w 608344"/>
              <a:gd name="connsiteY17" fmla="*/ 222456 h 245193"/>
              <a:gd name="connsiteX18" fmla="*/ 87585 w 608344"/>
              <a:gd name="connsiteY18" fmla="*/ 209004 h 245193"/>
              <a:gd name="connsiteX19" fmla="*/ 74110 w 608344"/>
              <a:gd name="connsiteY19" fmla="*/ 195456 h 245193"/>
              <a:gd name="connsiteX20" fmla="*/ 371517 w 608344"/>
              <a:gd name="connsiteY20" fmla="*/ 114544 h 245193"/>
              <a:gd name="connsiteX21" fmla="*/ 381578 w 608344"/>
              <a:gd name="connsiteY21" fmla="*/ 118149 h 245193"/>
              <a:gd name="connsiteX22" fmla="*/ 378066 w 608344"/>
              <a:gd name="connsiteY22" fmla="*/ 128203 h 245193"/>
              <a:gd name="connsiteX23" fmla="*/ 357281 w 608344"/>
              <a:gd name="connsiteY23" fmla="*/ 138163 h 245193"/>
              <a:gd name="connsiteX24" fmla="*/ 354054 w 608344"/>
              <a:gd name="connsiteY24" fmla="*/ 138922 h 245193"/>
              <a:gd name="connsiteX25" fmla="*/ 347221 w 608344"/>
              <a:gd name="connsiteY25" fmla="*/ 134559 h 245193"/>
              <a:gd name="connsiteX26" fmla="*/ 350732 w 608344"/>
              <a:gd name="connsiteY26" fmla="*/ 124409 h 245193"/>
              <a:gd name="connsiteX27" fmla="*/ 434805 w 608344"/>
              <a:gd name="connsiteY27" fmla="*/ 80352 h 245193"/>
              <a:gd name="connsiteX28" fmla="*/ 531585 w 608344"/>
              <a:gd name="connsiteY28" fmla="*/ 80352 h 245193"/>
              <a:gd name="connsiteX29" fmla="*/ 536234 w 608344"/>
              <a:gd name="connsiteY29" fmla="*/ 83573 h 245193"/>
              <a:gd name="connsiteX30" fmla="*/ 559670 w 608344"/>
              <a:gd name="connsiteY30" fmla="*/ 142499 h 245193"/>
              <a:gd name="connsiteX31" fmla="*/ 581588 w 608344"/>
              <a:gd name="connsiteY31" fmla="*/ 142499 h 245193"/>
              <a:gd name="connsiteX32" fmla="*/ 599425 w 608344"/>
              <a:gd name="connsiteY32" fmla="*/ 160215 h 245193"/>
              <a:gd name="connsiteX33" fmla="*/ 599425 w 608344"/>
              <a:gd name="connsiteY33" fmla="*/ 182667 h 245193"/>
              <a:gd name="connsiteX34" fmla="*/ 608344 w 608344"/>
              <a:gd name="connsiteY34" fmla="*/ 193941 h 245193"/>
              <a:gd name="connsiteX35" fmla="*/ 608344 w 608344"/>
              <a:gd name="connsiteY35" fmla="*/ 202656 h 245193"/>
              <a:gd name="connsiteX36" fmla="*/ 596674 w 608344"/>
              <a:gd name="connsiteY36" fmla="*/ 214309 h 245193"/>
              <a:gd name="connsiteX37" fmla="*/ 570202 w 608344"/>
              <a:gd name="connsiteY37" fmla="*/ 214309 h 245193"/>
              <a:gd name="connsiteX38" fmla="*/ 534242 w 608344"/>
              <a:gd name="connsiteY38" fmla="*/ 245193 h 245193"/>
              <a:gd name="connsiteX39" fmla="*/ 498376 w 608344"/>
              <a:gd name="connsiteY39" fmla="*/ 214309 h 245193"/>
              <a:gd name="connsiteX40" fmla="*/ 426171 w 608344"/>
              <a:gd name="connsiteY40" fmla="*/ 214309 h 245193"/>
              <a:gd name="connsiteX41" fmla="*/ 390211 w 608344"/>
              <a:gd name="connsiteY41" fmla="*/ 245193 h 245193"/>
              <a:gd name="connsiteX42" fmla="*/ 354346 w 608344"/>
              <a:gd name="connsiteY42" fmla="*/ 214309 h 245193"/>
              <a:gd name="connsiteX43" fmla="*/ 327779 w 608344"/>
              <a:gd name="connsiteY43" fmla="*/ 214309 h 245193"/>
              <a:gd name="connsiteX44" fmla="*/ 316203 w 608344"/>
              <a:gd name="connsiteY44" fmla="*/ 202656 h 245193"/>
              <a:gd name="connsiteX45" fmla="*/ 316203 w 608344"/>
              <a:gd name="connsiteY45" fmla="*/ 193941 h 245193"/>
              <a:gd name="connsiteX46" fmla="*/ 327779 w 608344"/>
              <a:gd name="connsiteY46" fmla="*/ 182288 h 245193"/>
              <a:gd name="connsiteX47" fmla="*/ 328348 w 608344"/>
              <a:gd name="connsiteY47" fmla="*/ 182288 h 245193"/>
              <a:gd name="connsiteX48" fmla="*/ 328348 w 608344"/>
              <a:gd name="connsiteY48" fmla="*/ 175562 h 245193"/>
              <a:gd name="connsiteX49" fmla="*/ 337457 w 608344"/>
              <a:gd name="connsiteY49" fmla="*/ 165046 h 245193"/>
              <a:gd name="connsiteX50" fmla="*/ 343150 w 608344"/>
              <a:gd name="connsiteY50" fmla="*/ 154341 h 245193"/>
              <a:gd name="connsiteX51" fmla="*/ 346945 w 608344"/>
              <a:gd name="connsiteY51" fmla="*/ 151783 h 245193"/>
              <a:gd name="connsiteX52" fmla="*/ 390306 w 608344"/>
              <a:gd name="connsiteY52" fmla="*/ 146288 h 245193"/>
              <a:gd name="connsiteX53" fmla="*/ 430536 w 608344"/>
              <a:gd name="connsiteY53" fmla="*/ 82720 h 245193"/>
              <a:gd name="connsiteX54" fmla="*/ 434805 w 608344"/>
              <a:gd name="connsiteY54" fmla="*/ 80352 h 245193"/>
              <a:gd name="connsiteX55" fmla="*/ 76767 w 608344"/>
              <a:gd name="connsiteY55" fmla="*/ 80352 h 245193"/>
              <a:gd name="connsiteX56" fmla="*/ 189308 w 608344"/>
              <a:gd name="connsiteY56" fmla="*/ 80352 h 245193"/>
              <a:gd name="connsiteX57" fmla="*/ 193579 w 608344"/>
              <a:gd name="connsiteY57" fmla="*/ 82720 h 245193"/>
              <a:gd name="connsiteX58" fmla="*/ 233813 w 608344"/>
              <a:gd name="connsiteY58" fmla="*/ 146288 h 245193"/>
              <a:gd name="connsiteX59" fmla="*/ 277178 w 608344"/>
              <a:gd name="connsiteY59" fmla="*/ 151783 h 245193"/>
              <a:gd name="connsiteX60" fmla="*/ 280974 w 608344"/>
              <a:gd name="connsiteY60" fmla="*/ 154341 h 245193"/>
              <a:gd name="connsiteX61" fmla="*/ 286667 w 608344"/>
              <a:gd name="connsiteY61" fmla="*/ 165046 h 245193"/>
              <a:gd name="connsiteX62" fmla="*/ 295777 w 608344"/>
              <a:gd name="connsiteY62" fmla="*/ 175562 h 245193"/>
              <a:gd name="connsiteX63" fmla="*/ 295777 w 608344"/>
              <a:gd name="connsiteY63" fmla="*/ 182288 h 245193"/>
              <a:gd name="connsiteX64" fmla="*/ 296346 w 608344"/>
              <a:gd name="connsiteY64" fmla="*/ 182288 h 245193"/>
              <a:gd name="connsiteX65" fmla="*/ 308018 w 608344"/>
              <a:gd name="connsiteY65" fmla="*/ 193941 h 245193"/>
              <a:gd name="connsiteX66" fmla="*/ 308018 w 608344"/>
              <a:gd name="connsiteY66" fmla="*/ 202656 h 245193"/>
              <a:gd name="connsiteX67" fmla="*/ 296346 w 608344"/>
              <a:gd name="connsiteY67" fmla="*/ 214309 h 245193"/>
              <a:gd name="connsiteX68" fmla="*/ 269776 w 608344"/>
              <a:gd name="connsiteY68" fmla="*/ 214309 h 245193"/>
              <a:gd name="connsiteX69" fmla="*/ 233907 w 608344"/>
              <a:gd name="connsiteY69" fmla="*/ 245193 h 245193"/>
              <a:gd name="connsiteX70" fmla="*/ 197944 w 608344"/>
              <a:gd name="connsiteY70" fmla="*/ 214309 h 245193"/>
              <a:gd name="connsiteX71" fmla="*/ 109979 w 608344"/>
              <a:gd name="connsiteY71" fmla="*/ 214309 h 245193"/>
              <a:gd name="connsiteX72" fmla="*/ 74110 w 608344"/>
              <a:gd name="connsiteY72" fmla="*/ 245193 h 245193"/>
              <a:gd name="connsiteX73" fmla="*/ 38146 w 608344"/>
              <a:gd name="connsiteY73" fmla="*/ 214309 h 245193"/>
              <a:gd name="connsiteX74" fmla="*/ 11671 w 608344"/>
              <a:gd name="connsiteY74" fmla="*/ 214309 h 245193"/>
              <a:gd name="connsiteX75" fmla="*/ 0 w 608344"/>
              <a:gd name="connsiteY75" fmla="*/ 202656 h 245193"/>
              <a:gd name="connsiteX76" fmla="*/ 0 w 608344"/>
              <a:gd name="connsiteY76" fmla="*/ 193941 h 245193"/>
              <a:gd name="connsiteX77" fmla="*/ 8920 w 608344"/>
              <a:gd name="connsiteY77" fmla="*/ 182667 h 245193"/>
              <a:gd name="connsiteX78" fmla="*/ 8920 w 608344"/>
              <a:gd name="connsiteY78" fmla="*/ 160215 h 245193"/>
              <a:gd name="connsiteX79" fmla="*/ 26759 w 608344"/>
              <a:gd name="connsiteY79" fmla="*/ 142499 h 245193"/>
              <a:gd name="connsiteX80" fmla="*/ 48679 w 608344"/>
              <a:gd name="connsiteY80" fmla="*/ 142499 h 245193"/>
              <a:gd name="connsiteX81" fmla="*/ 72117 w 608344"/>
              <a:gd name="connsiteY81" fmla="*/ 83573 h 245193"/>
              <a:gd name="connsiteX82" fmla="*/ 76767 w 608344"/>
              <a:gd name="connsiteY82" fmla="*/ 80352 h 245193"/>
              <a:gd name="connsiteX83" fmla="*/ 367136 w 608344"/>
              <a:gd name="connsiteY83" fmla="*/ 56870 h 245193"/>
              <a:gd name="connsiteX84" fmla="*/ 369697 w 608344"/>
              <a:gd name="connsiteY84" fmla="*/ 67291 h 245193"/>
              <a:gd name="connsiteX85" fmla="*/ 312022 w 608344"/>
              <a:gd name="connsiteY85" fmla="*/ 160796 h 245193"/>
              <a:gd name="connsiteX86" fmla="*/ 305571 w 608344"/>
              <a:gd name="connsiteY86" fmla="*/ 164396 h 245193"/>
              <a:gd name="connsiteX87" fmla="*/ 301587 w 608344"/>
              <a:gd name="connsiteY87" fmla="*/ 163259 h 245193"/>
              <a:gd name="connsiteX88" fmla="*/ 299121 w 608344"/>
              <a:gd name="connsiteY88" fmla="*/ 152838 h 245193"/>
              <a:gd name="connsiteX89" fmla="*/ 356702 w 608344"/>
              <a:gd name="connsiteY89" fmla="*/ 59333 h 245193"/>
              <a:gd name="connsiteX90" fmla="*/ 367136 w 608344"/>
              <a:gd name="connsiteY90" fmla="*/ 56870 h 245193"/>
              <a:gd name="connsiteX91" fmla="*/ 240194 w 608344"/>
              <a:gd name="connsiteY91" fmla="*/ 55765 h 245193"/>
              <a:gd name="connsiteX92" fmla="*/ 250728 w 608344"/>
              <a:gd name="connsiteY92" fmla="*/ 57661 h 245193"/>
              <a:gd name="connsiteX93" fmla="*/ 294001 w 608344"/>
              <a:gd name="connsiteY93" fmla="*/ 119736 h 245193"/>
              <a:gd name="connsiteX94" fmla="*/ 292103 w 608344"/>
              <a:gd name="connsiteY94" fmla="*/ 130255 h 245193"/>
              <a:gd name="connsiteX95" fmla="*/ 287738 w 608344"/>
              <a:gd name="connsiteY95" fmla="*/ 131582 h 245193"/>
              <a:gd name="connsiteX96" fmla="*/ 281475 w 608344"/>
              <a:gd name="connsiteY96" fmla="*/ 128360 h 245193"/>
              <a:gd name="connsiteX97" fmla="*/ 238296 w 608344"/>
              <a:gd name="connsiteY97" fmla="*/ 66285 h 245193"/>
              <a:gd name="connsiteX98" fmla="*/ 240194 w 608344"/>
              <a:gd name="connsiteY98" fmla="*/ 55765 h 245193"/>
              <a:gd name="connsiteX99" fmla="*/ 271701 w 608344"/>
              <a:gd name="connsiteY99" fmla="*/ 9629 h 245193"/>
              <a:gd name="connsiteX100" fmla="*/ 280992 w 608344"/>
              <a:gd name="connsiteY100" fmla="*/ 15030 h 245193"/>
              <a:gd name="connsiteX101" fmla="*/ 295402 w 608344"/>
              <a:gd name="connsiteY101" fmla="*/ 69041 h 245193"/>
              <a:gd name="connsiteX102" fmla="*/ 289998 w 608344"/>
              <a:gd name="connsiteY102" fmla="*/ 78327 h 245193"/>
              <a:gd name="connsiteX103" fmla="*/ 288102 w 608344"/>
              <a:gd name="connsiteY103" fmla="*/ 78517 h 245193"/>
              <a:gd name="connsiteX104" fmla="*/ 280802 w 608344"/>
              <a:gd name="connsiteY104" fmla="*/ 72926 h 245193"/>
              <a:gd name="connsiteX105" fmla="*/ 266392 w 608344"/>
              <a:gd name="connsiteY105" fmla="*/ 18915 h 245193"/>
              <a:gd name="connsiteX106" fmla="*/ 271701 w 608344"/>
              <a:gd name="connsiteY106" fmla="*/ 9629 h 245193"/>
              <a:gd name="connsiteX107" fmla="*/ 332900 w 608344"/>
              <a:gd name="connsiteY107" fmla="*/ 245 h 245193"/>
              <a:gd name="connsiteX108" fmla="*/ 338306 w 608344"/>
              <a:gd name="connsiteY108" fmla="*/ 9533 h 245193"/>
              <a:gd name="connsiteX109" fmla="*/ 314024 w 608344"/>
              <a:gd name="connsiteY109" fmla="*/ 100422 h 245193"/>
              <a:gd name="connsiteX110" fmla="*/ 306626 w 608344"/>
              <a:gd name="connsiteY110" fmla="*/ 106109 h 245193"/>
              <a:gd name="connsiteX111" fmla="*/ 304729 w 608344"/>
              <a:gd name="connsiteY111" fmla="*/ 105825 h 245193"/>
              <a:gd name="connsiteX112" fmla="*/ 299323 w 608344"/>
              <a:gd name="connsiteY112" fmla="*/ 96537 h 245193"/>
              <a:gd name="connsiteX113" fmla="*/ 323605 w 608344"/>
              <a:gd name="connsiteY113" fmla="*/ 5647 h 245193"/>
              <a:gd name="connsiteX114" fmla="*/ 332900 w 608344"/>
              <a:gd name="connsiteY114" fmla="*/ 245 h 24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8344" h="245193">
                <a:moveTo>
                  <a:pt x="534242" y="195456"/>
                </a:moveTo>
                <a:cubicBezTo>
                  <a:pt x="526841" y="195456"/>
                  <a:pt x="520768" y="201520"/>
                  <a:pt x="520768" y="209004"/>
                </a:cubicBezTo>
                <a:cubicBezTo>
                  <a:pt x="520768" y="216393"/>
                  <a:pt x="526841" y="222456"/>
                  <a:pt x="534242" y="222456"/>
                </a:cubicBezTo>
                <a:cubicBezTo>
                  <a:pt x="541737" y="222456"/>
                  <a:pt x="547810" y="216393"/>
                  <a:pt x="547810" y="209004"/>
                </a:cubicBezTo>
                <a:cubicBezTo>
                  <a:pt x="547810" y="201520"/>
                  <a:pt x="541737" y="195456"/>
                  <a:pt x="534242" y="195456"/>
                </a:cubicBezTo>
                <a:close/>
                <a:moveTo>
                  <a:pt x="390211" y="195456"/>
                </a:moveTo>
                <a:cubicBezTo>
                  <a:pt x="382810" y="195456"/>
                  <a:pt x="376738" y="201520"/>
                  <a:pt x="376738" y="209004"/>
                </a:cubicBezTo>
                <a:cubicBezTo>
                  <a:pt x="376738" y="216393"/>
                  <a:pt x="382810" y="222456"/>
                  <a:pt x="390211" y="222456"/>
                </a:cubicBezTo>
                <a:cubicBezTo>
                  <a:pt x="397707" y="222456"/>
                  <a:pt x="403779" y="216393"/>
                  <a:pt x="403779" y="209004"/>
                </a:cubicBezTo>
                <a:cubicBezTo>
                  <a:pt x="403779" y="201520"/>
                  <a:pt x="397707" y="195456"/>
                  <a:pt x="390211" y="195456"/>
                </a:cubicBezTo>
                <a:close/>
                <a:moveTo>
                  <a:pt x="233907" y="195456"/>
                </a:moveTo>
                <a:cubicBezTo>
                  <a:pt x="226411" y="195456"/>
                  <a:pt x="220338" y="201520"/>
                  <a:pt x="220338" y="209004"/>
                </a:cubicBezTo>
                <a:cubicBezTo>
                  <a:pt x="220338" y="216393"/>
                  <a:pt x="226411" y="222456"/>
                  <a:pt x="233907" y="222456"/>
                </a:cubicBezTo>
                <a:cubicBezTo>
                  <a:pt x="241404" y="222456"/>
                  <a:pt x="247477" y="216393"/>
                  <a:pt x="247477" y="209004"/>
                </a:cubicBezTo>
                <a:cubicBezTo>
                  <a:pt x="247477" y="201520"/>
                  <a:pt x="241404" y="195456"/>
                  <a:pt x="233907" y="195456"/>
                </a:cubicBezTo>
                <a:close/>
                <a:moveTo>
                  <a:pt x="74110" y="195456"/>
                </a:moveTo>
                <a:cubicBezTo>
                  <a:pt x="66614" y="195456"/>
                  <a:pt x="60541" y="201520"/>
                  <a:pt x="60541" y="209004"/>
                </a:cubicBezTo>
                <a:cubicBezTo>
                  <a:pt x="60541" y="216393"/>
                  <a:pt x="66614" y="222456"/>
                  <a:pt x="74110" y="222456"/>
                </a:cubicBezTo>
                <a:cubicBezTo>
                  <a:pt x="81512" y="222456"/>
                  <a:pt x="87585" y="216393"/>
                  <a:pt x="87585" y="209004"/>
                </a:cubicBezTo>
                <a:cubicBezTo>
                  <a:pt x="87585" y="201520"/>
                  <a:pt x="81512" y="195456"/>
                  <a:pt x="74110" y="195456"/>
                </a:cubicBezTo>
                <a:close/>
                <a:moveTo>
                  <a:pt x="371517" y="114544"/>
                </a:moveTo>
                <a:cubicBezTo>
                  <a:pt x="375219" y="112742"/>
                  <a:pt x="379775" y="114355"/>
                  <a:pt x="381578" y="118149"/>
                </a:cubicBezTo>
                <a:cubicBezTo>
                  <a:pt x="383381" y="121943"/>
                  <a:pt x="381768" y="126401"/>
                  <a:pt x="378066" y="128203"/>
                </a:cubicBezTo>
                <a:lnTo>
                  <a:pt x="357281" y="138163"/>
                </a:lnTo>
                <a:cubicBezTo>
                  <a:pt x="356237" y="138637"/>
                  <a:pt x="355098" y="138922"/>
                  <a:pt x="354054" y="138922"/>
                </a:cubicBezTo>
                <a:cubicBezTo>
                  <a:pt x="351207" y="138922"/>
                  <a:pt x="348454" y="137309"/>
                  <a:pt x="347221" y="134559"/>
                </a:cubicBezTo>
                <a:cubicBezTo>
                  <a:pt x="345417" y="130764"/>
                  <a:pt x="346936" y="126211"/>
                  <a:pt x="350732" y="124409"/>
                </a:cubicBezTo>
                <a:close/>
                <a:moveTo>
                  <a:pt x="434805" y="80352"/>
                </a:moveTo>
                <a:lnTo>
                  <a:pt x="531585" y="80352"/>
                </a:lnTo>
                <a:cubicBezTo>
                  <a:pt x="533672" y="80352"/>
                  <a:pt x="535475" y="81584"/>
                  <a:pt x="536234" y="83573"/>
                </a:cubicBezTo>
                <a:lnTo>
                  <a:pt x="559670" y="142499"/>
                </a:lnTo>
                <a:lnTo>
                  <a:pt x="581588" y="142499"/>
                </a:lnTo>
                <a:cubicBezTo>
                  <a:pt x="592973" y="142499"/>
                  <a:pt x="599425" y="148941"/>
                  <a:pt x="599425" y="160215"/>
                </a:cubicBezTo>
                <a:lnTo>
                  <a:pt x="599425" y="182667"/>
                </a:lnTo>
                <a:cubicBezTo>
                  <a:pt x="604549" y="183899"/>
                  <a:pt x="608344" y="188446"/>
                  <a:pt x="608344" y="193941"/>
                </a:cubicBezTo>
                <a:lnTo>
                  <a:pt x="608344" y="202656"/>
                </a:lnTo>
                <a:cubicBezTo>
                  <a:pt x="608344" y="209099"/>
                  <a:pt x="603126" y="214309"/>
                  <a:pt x="596674" y="214309"/>
                </a:cubicBezTo>
                <a:lnTo>
                  <a:pt x="570202" y="214309"/>
                </a:lnTo>
                <a:cubicBezTo>
                  <a:pt x="567545" y="231740"/>
                  <a:pt x="552459" y="245193"/>
                  <a:pt x="534242" y="245193"/>
                </a:cubicBezTo>
                <a:cubicBezTo>
                  <a:pt x="516024" y="245193"/>
                  <a:pt x="500938" y="231740"/>
                  <a:pt x="498376" y="214309"/>
                </a:cubicBezTo>
                <a:lnTo>
                  <a:pt x="426171" y="214309"/>
                </a:lnTo>
                <a:cubicBezTo>
                  <a:pt x="423515" y="231740"/>
                  <a:pt x="408428" y="245193"/>
                  <a:pt x="390211" y="245193"/>
                </a:cubicBezTo>
                <a:cubicBezTo>
                  <a:pt x="371994" y="245193"/>
                  <a:pt x="356908" y="231740"/>
                  <a:pt x="354346" y="214309"/>
                </a:cubicBezTo>
                <a:lnTo>
                  <a:pt x="327779" y="214309"/>
                </a:lnTo>
                <a:cubicBezTo>
                  <a:pt x="321422" y="214309"/>
                  <a:pt x="316203" y="209099"/>
                  <a:pt x="316203" y="202656"/>
                </a:cubicBezTo>
                <a:lnTo>
                  <a:pt x="316203" y="193941"/>
                </a:lnTo>
                <a:cubicBezTo>
                  <a:pt x="316203" y="187499"/>
                  <a:pt x="321422" y="182288"/>
                  <a:pt x="327779" y="182288"/>
                </a:cubicBezTo>
                <a:lnTo>
                  <a:pt x="328348" y="182288"/>
                </a:lnTo>
                <a:lnTo>
                  <a:pt x="328348" y="175562"/>
                </a:lnTo>
                <a:cubicBezTo>
                  <a:pt x="328348" y="169499"/>
                  <a:pt x="333282" y="166278"/>
                  <a:pt x="337457" y="165046"/>
                </a:cubicBezTo>
                <a:lnTo>
                  <a:pt x="343150" y="154341"/>
                </a:lnTo>
                <a:cubicBezTo>
                  <a:pt x="343909" y="152920"/>
                  <a:pt x="345332" y="151973"/>
                  <a:pt x="346945" y="151783"/>
                </a:cubicBezTo>
                <a:lnTo>
                  <a:pt x="390306" y="146288"/>
                </a:lnTo>
                <a:lnTo>
                  <a:pt x="430536" y="82720"/>
                </a:lnTo>
                <a:cubicBezTo>
                  <a:pt x="431485" y="81205"/>
                  <a:pt x="433098" y="80352"/>
                  <a:pt x="434805" y="80352"/>
                </a:cubicBezTo>
                <a:close/>
                <a:moveTo>
                  <a:pt x="76767" y="80352"/>
                </a:moveTo>
                <a:lnTo>
                  <a:pt x="189308" y="80352"/>
                </a:lnTo>
                <a:cubicBezTo>
                  <a:pt x="191111" y="80352"/>
                  <a:pt x="192725" y="81205"/>
                  <a:pt x="193579" y="82720"/>
                </a:cubicBezTo>
                <a:lnTo>
                  <a:pt x="233813" y="146288"/>
                </a:lnTo>
                <a:lnTo>
                  <a:pt x="277178" y="151783"/>
                </a:lnTo>
                <a:cubicBezTo>
                  <a:pt x="278791" y="151973"/>
                  <a:pt x="280215" y="152920"/>
                  <a:pt x="280974" y="154341"/>
                </a:cubicBezTo>
                <a:lnTo>
                  <a:pt x="286667" y="165046"/>
                </a:lnTo>
                <a:cubicBezTo>
                  <a:pt x="290842" y="166372"/>
                  <a:pt x="295777" y="169499"/>
                  <a:pt x="295777" y="175562"/>
                </a:cubicBezTo>
                <a:lnTo>
                  <a:pt x="295777" y="182288"/>
                </a:lnTo>
                <a:lnTo>
                  <a:pt x="296346" y="182288"/>
                </a:lnTo>
                <a:cubicBezTo>
                  <a:pt x="302799" y="182288"/>
                  <a:pt x="308018" y="187499"/>
                  <a:pt x="308018" y="193941"/>
                </a:cubicBezTo>
                <a:lnTo>
                  <a:pt x="308018" y="202656"/>
                </a:lnTo>
                <a:cubicBezTo>
                  <a:pt x="308018" y="209099"/>
                  <a:pt x="302799" y="214309"/>
                  <a:pt x="296346" y="214309"/>
                </a:cubicBezTo>
                <a:lnTo>
                  <a:pt x="269776" y="214309"/>
                </a:lnTo>
                <a:cubicBezTo>
                  <a:pt x="267214" y="231740"/>
                  <a:pt x="252127" y="245193"/>
                  <a:pt x="233907" y="245193"/>
                </a:cubicBezTo>
                <a:cubicBezTo>
                  <a:pt x="215688" y="245193"/>
                  <a:pt x="200601" y="231740"/>
                  <a:pt x="197944" y="214309"/>
                </a:cubicBezTo>
                <a:lnTo>
                  <a:pt x="109979" y="214309"/>
                </a:lnTo>
                <a:cubicBezTo>
                  <a:pt x="107417" y="231740"/>
                  <a:pt x="92329" y="245193"/>
                  <a:pt x="74110" y="245193"/>
                </a:cubicBezTo>
                <a:cubicBezTo>
                  <a:pt x="55891" y="245193"/>
                  <a:pt x="40803" y="231740"/>
                  <a:pt x="38146" y="214309"/>
                </a:cubicBezTo>
                <a:lnTo>
                  <a:pt x="11671" y="214309"/>
                </a:lnTo>
                <a:cubicBezTo>
                  <a:pt x="5219" y="214309"/>
                  <a:pt x="0" y="209099"/>
                  <a:pt x="0" y="202656"/>
                </a:cubicBezTo>
                <a:lnTo>
                  <a:pt x="0" y="193941"/>
                </a:lnTo>
                <a:cubicBezTo>
                  <a:pt x="0" y="188446"/>
                  <a:pt x="3795" y="183899"/>
                  <a:pt x="8920" y="182667"/>
                </a:cubicBezTo>
                <a:lnTo>
                  <a:pt x="8920" y="160215"/>
                </a:lnTo>
                <a:cubicBezTo>
                  <a:pt x="8920" y="148941"/>
                  <a:pt x="15372" y="142499"/>
                  <a:pt x="26759" y="142499"/>
                </a:cubicBezTo>
                <a:lnTo>
                  <a:pt x="48679" y="142499"/>
                </a:lnTo>
                <a:lnTo>
                  <a:pt x="72117" y="83573"/>
                </a:lnTo>
                <a:cubicBezTo>
                  <a:pt x="72876" y="81584"/>
                  <a:pt x="74679" y="80352"/>
                  <a:pt x="76767" y="80352"/>
                </a:cubicBezTo>
                <a:close/>
                <a:moveTo>
                  <a:pt x="367136" y="56870"/>
                </a:moveTo>
                <a:cubicBezTo>
                  <a:pt x="370741" y="59049"/>
                  <a:pt x="371879" y="63691"/>
                  <a:pt x="369697" y="67291"/>
                </a:cubicBezTo>
                <a:lnTo>
                  <a:pt x="312022" y="160796"/>
                </a:lnTo>
                <a:cubicBezTo>
                  <a:pt x="310599" y="163164"/>
                  <a:pt x="308132" y="164396"/>
                  <a:pt x="305571" y="164396"/>
                </a:cubicBezTo>
                <a:cubicBezTo>
                  <a:pt x="304243" y="164396"/>
                  <a:pt x="302820" y="164017"/>
                  <a:pt x="301587" y="163259"/>
                </a:cubicBezTo>
                <a:cubicBezTo>
                  <a:pt x="297982" y="161080"/>
                  <a:pt x="296939" y="156438"/>
                  <a:pt x="299121" y="152838"/>
                </a:cubicBezTo>
                <a:lnTo>
                  <a:pt x="356702" y="59333"/>
                </a:lnTo>
                <a:cubicBezTo>
                  <a:pt x="358978" y="55733"/>
                  <a:pt x="363626" y="54596"/>
                  <a:pt x="367136" y="56870"/>
                </a:cubicBezTo>
                <a:close/>
                <a:moveTo>
                  <a:pt x="240194" y="55765"/>
                </a:moveTo>
                <a:cubicBezTo>
                  <a:pt x="243610" y="53396"/>
                  <a:pt x="248355" y="54154"/>
                  <a:pt x="250728" y="57661"/>
                </a:cubicBezTo>
                <a:lnTo>
                  <a:pt x="294001" y="119736"/>
                </a:lnTo>
                <a:cubicBezTo>
                  <a:pt x="296374" y="123147"/>
                  <a:pt x="295520" y="127886"/>
                  <a:pt x="292103" y="130255"/>
                </a:cubicBezTo>
                <a:cubicBezTo>
                  <a:pt x="290775" y="131203"/>
                  <a:pt x="289256" y="131582"/>
                  <a:pt x="287738" y="131582"/>
                </a:cubicBezTo>
                <a:cubicBezTo>
                  <a:pt x="285366" y="131582"/>
                  <a:pt x="282993" y="130445"/>
                  <a:pt x="281475" y="128360"/>
                </a:cubicBezTo>
                <a:lnTo>
                  <a:pt x="238296" y="66285"/>
                </a:lnTo>
                <a:cubicBezTo>
                  <a:pt x="235829" y="62873"/>
                  <a:pt x="236683" y="58135"/>
                  <a:pt x="240194" y="55765"/>
                </a:cubicBezTo>
                <a:close/>
                <a:moveTo>
                  <a:pt x="271701" y="9629"/>
                </a:moveTo>
                <a:cubicBezTo>
                  <a:pt x="275778" y="8587"/>
                  <a:pt x="279949" y="10956"/>
                  <a:pt x="280992" y="15030"/>
                </a:cubicBezTo>
                <a:lnTo>
                  <a:pt x="295402" y="69041"/>
                </a:lnTo>
                <a:cubicBezTo>
                  <a:pt x="296445" y="73021"/>
                  <a:pt x="294075" y="77190"/>
                  <a:pt x="289998" y="78327"/>
                </a:cubicBezTo>
                <a:cubicBezTo>
                  <a:pt x="289429" y="78422"/>
                  <a:pt x="288766" y="78517"/>
                  <a:pt x="288102" y="78517"/>
                </a:cubicBezTo>
                <a:cubicBezTo>
                  <a:pt x="284689" y="78517"/>
                  <a:pt x="281656" y="76338"/>
                  <a:pt x="280802" y="72926"/>
                </a:cubicBezTo>
                <a:lnTo>
                  <a:pt x="266392" y="18915"/>
                </a:lnTo>
                <a:cubicBezTo>
                  <a:pt x="265255" y="14936"/>
                  <a:pt x="267720" y="10766"/>
                  <a:pt x="271701" y="9629"/>
                </a:cubicBezTo>
                <a:close/>
                <a:moveTo>
                  <a:pt x="332900" y="245"/>
                </a:moveTo>
                <a:cubicBezTo>
                  <a:pt x="336978" y="1382"/>
                  <a:pt x="339349" y="5552"/>
                  <a:pt x="338306" y="9533"/>
                </a:cubicBezTo>
                <a:lnTo>
                  <a:pt x="314024" y="100422"/>
                </a:lnTo>
                <a:cubicBezTo>
                  <a:pt x="313076" y="103834"/>
                  <a:pt x="310041" y="106109"/>
                  <a:pt x="306626" y="106109"/>
                </a:cubicBezTo>
                <a:cubicBezTo>
                  <a:pt x="305962" y="106109"/>
                  <a:pt x="305393" y="106014"/>
                  <a:pt x="304729" y="105825"/>
                </a:cubicBezTo>
                <a:cubicBezTo>
                  <a:pt x="300651" y="104687"/>
                  <a:pt x="298280" y="100612"/>
                  <a:pt x="299323" y="96537"/>
                </a:cubicBezTo>
                <a:lnTo>
                  <a:pt x="323605" y="5647"/>
                </a:lnTo>
                <a:cubicBezTo>
                  <a:pt x="324743" y="1571"/>
                  <a:pt x="328916" y="-798"/>
                  <a:pt x="332900" y="245"/>
                </a:cubicBezTo>
                <a:close/>
              </a:path>
            </a:pathLst>
          </a:custGeom>
          <a:solidFill>
            <a:schemeClr val="accent1"/>
          </a:solidFill>
          <a:ln>
            <a:noFill/>
          </a:ln>
        </p:spPr>
      </p:sp>
      <p:sp>
        <p:nvSpPr>
          <p:cNvPr id="10" name="magnifying-glass_126400"/>
          <p:cNvSpPr>
            <a:spLocks noChangeAspect="1"/>
          </p:cNvSpPr>
          <p:nvPr/>
        </p:nvSpPr>
        <p:spPr bwMode="auto">
          <a:xfrm>
            <a:off x="568311" y="3234733"/>
            <a:ext cx="609685" cy="608669"/>
          </a:xfrm>
          <a:custGeom>
            <a:avLst/>
            <a:gdLst>
              <a:gd name="connsiteX0" fmla="*/ 205394 w 608521"/>
              <a:gd name="connsiteY0" fmla="*/ 279317 h 607507"/>
              <a:gd name="connsiteX1" fmla="*/ 227408 w 608521"/>
              <a:gd name="connsiteY1" fmla="*/ 348865 h 607507"/>
              <a:gd name="connsiteX2" fmla="*/ 230444 w 608521"/>
              <a:gd name="connsiteY2" fmla="*/ 358340 h 607507"/>
              <a:gd name="connsiteX3" fmla="*/ 240313 w 608521"/>
              <a:gd name="connsiteY3" fmla="*/ 330388 h 607507"/>
              <a:gd name="connsiteX4" fmla="*/ 246196 w 608521"/>
              <a:gd name="connsiteY4" fmla="*/ 297320 h 607507"/>
              <a:gd name="connsiteX5" fmla="*/ 246385 w 608521"/>
              <a:gd name="connsiteY5" fmla="*/ 297320 h 607507"/>
              <a:gd name="connsiteX6" fmla="*/ 246480 w 608521"/>
              <a:gd name="connsiteY6" fmla="*/ 297320 h 607507"/>
              <a:gd name="connsiteX7" fmla="*/ 246575 w 608521"/>
              <a:gd name="connsiteY7" fmla="*/ 297320 h 607507"/>
              <a:gd name="connsiteX8" fmla="*/ 246765 w 608521"/>
              <a:gd name="connsiteY8" fmla="*/ 297320 h 607507"/>
              <a:gd name="connsiteX9" fmla="*/ 252648 w 608521"/>
              <a:gd name="connsiteY9" fmla="*/ 330388 h 607507"/>
              <a:gd name="connsiteX10" fmla="*/ 262516 w 608521"/>
              <a:gd name="connsiteY10" fmla="*/ 358340 h 607507"/>
              <a:gd name="connsiteX11" fmla="*/ 265553 w 608521"/>
              <a:gd name="connsiteY11" fmla="*/ 348865 h 607507"/>
              <a:gd name="connsiteX12" fmla="*/ 287566 w 608521"/>
              <a:gd name="connsiteY12" fmla="*/ 279317 h 607507"/>
              <a:gd name="connsiteX13" fmla="*/ 333302 w 608521"/>
              <a:gd name="connsiteY13" fmla="*/ 301489 h 607507"/>
              <a:gd name="connsiteX14" fmla="*/ 359301 w 608521"/>
              <a:gd name="connsiteY14" fmla="*/ 329535 h 607507"/>
              <a:gd name="connsiteX15" fmla="*/ 345637 w 608521"/>
              <a:gd name="connsiteY15" fmla="*/ 345264 h 607507"/>
              <a:gd name="connsiteX16" fmla="*/ 146944 w 608521"/>
              <a:gd name="connsiteY16" fmla="*/ 345264 h 607507"/>
              <a:gd name="connsiteX17" fmla="*/ 133280 w 608521"/>
              <a:gd name="connsiteY17" fmla="*/ 329535 h 607507"/>
              <a:gd name="connsiteX18" fmla="*/ 159659 w 608521"/>
              <a:gd name="connsiteY18" fmla="*/ 301489 h 607507"/>
              <a:gd name="connsiteX19" fmla="*/ 205394 w 608521"/>
              <a:gd name="connsiteY19" fmla="*/ 279317 h 607507"/>
              <a:gd name="connsiteX20" fmla="*/ 242343 w 608521"/>
              <a:gd name="connsiteY20" fmla="*/ 118598 h 607507"/>
              <a:gd name="connsiteX21" fmla="*/ 272041 w 608521"/>
              <a:gd name="connsiteY21" fmla="*/ 124947 h 607507"/>
              <a:gd name="connsiteX22" fmla="*/ 286463 w 608521"/>
              <a:gd name="connsiteY22" fmla="*/ 138306 h 607507"/>
              <a:gd name="connsiteX23" fmla="*/ 302403 w 608521"/>
              <a:gd name="connsiteY23" fmla="*/ 188713 h 607507"/>
              <a:gd name="connsiteX24" fmla="*/ 300410 w 608521"/>
              <a:gd name="connsiteY24" fmla="*/ 196482 h 607507"/>
              <a:gd name="connsiteX25" fmla="*/ 305439 w 608521"/>
              <a:gd name="connsiteY25" fmla="*/ 217517 h 607507"/>
              <a:gd name="connsiteX26" fmla="*/ 295192 w 608521"/>
              <a:gd name="connsiteY26" fmla="*/ 235329 h 607507"/>
              <a:gd name="connsiteX27" fmla="*/ 259327 w 608521"/>
              <a:gd name="connsiteY27" fmla="*/ 279672 h 607507"/>
              <a:gd name="connsiteX28" fmla="*/ 232950 w 608521"/>
              <a:gd name="connsiteY28" fmla="*/ 279672 h 607507"/>
              <a:gd name="connsiteX29" fmla="*/ 197085 w 608521"/>
              <a:gd name="connsiteY29" fmla="*/ 235235 h 607507"/>
              <a:gd name="connsiteX30" fmla="*/ 186838 w 608521"/>
              <a:gd name="connsiteY30" fmla="*/ 217517 h 607507"/>
              <a:gd name="connsiteX31" fmla="*/ 191867 w 608521"/>
              <a:gd name="connsiteY31" fmla="*/ 196482 h 607507"/>
              <a:gd name="connsiteX32" fmla="*/ 189874 w 608521"/>
              <a:gd name="connsiteY32" fmla="*/ 188713 h 607507"/>
              <a:gd name="connsiteX33" fmla="*/ 189684 w 608521"/>
              <a:gd name="connsiteY33" fmla="*/ 163983 h 607507"/>
              <a:gd name="connsiteX34" fmla="*/ 204106 w 608521"/>
              <a:gd name="connsiteY34" fmla="*/ 138590 h 607507"/>
              <a:gd name="connsiteX35" fmla="*/ 217579 w 608521"/>
              <a:gd name="connsiteY35" fmla="*/ 127600 h 607507"/>
              <a:gd name="connsiteX36" fmla="*/ 230578 w 608521"/>
              <a:gd name="connsiteY36" fmla="*/ 120872 h 607507"/>
              <a:gd name="connsiteX37" fmla="*/ 242343 w 608521"/>
              <a:gd name="connsiteY37" fmla="*/ 118598 h 607507"/>
              <a:gd name="connsiteX38" fmla="*/ 246561 w 608521"/>
              <a:gd name="connsiteY38" fmla="*/ 75616 h 607507"/>
              <a:gd name="connsiteX39" fmla="*/ 125766 w 608521"/>
              <a:gd name="connsiteY39" fmla="*/ 125576 h 607507"/>
              <a:gd name="connsiteX40" fmla="*/ 125766 w 608521"/>
              <a:gd name="connsiteY40" fmla="*/ 366731 h 607507"/>
              <a:gd name="connsiteX41" fmla="*/ 367286 w 608521"/>
              <a:gd name="connsiteY41" fmla="*/ 366731 h 607507"/>
              <a:gd name="connsiteX42" fmla="*/ 367286 w 608521"/>
              <a:gd name="connsiteY42" fmla="*/ 125576 h 607507"/>
              <a:gd name="connsiteX43" fmla="*/ 246561 w 608521"/>
              <a:gd name="connsiteY43" fmla="*/ 75616 h 607507"/>
              <a:gd name="connsiteX44" fmla="*/ 246585 w 608521"/>
              <a:gd name="connsiteY44" fmla="*/ 0 h 607507"/>
              <a:gd name="connsiteX45" fmla="*/ 420999 w 608521"/>
              <a:gd name="connsiteY45" fmla="*/ 72134 h 607507"/>
              <a:gd name="connsiteX46" fmla="*/ 444344 w 608521"/>
              <a:gd name="connsiteY46" fmla="*/ 393168 h 607507"/>
              <a:gd name="connsiteX47" fmla="*/ 458390 w 608521"/>
              <a:gd name="connsiteY47" fmla="*/ 407192 h 607507"/>
              <a:gd name="connsiteX48" fmla="*/ 467500 w 608521"/>
              <a:gd name="connsiteY48" fmla="*/ 398096 h 607507"/>
              <a:gd name="connsiteX49" fmla="*/ 594286 w 608521"/>
              <a:gd name="connsiteY49" fmla="*/ 524690 h 607507"/>
              <a:gd name="connsiteX50" fmla="*/ 594286 w 608521"/>
              <a:gd name="connsiteY50" fmla="*/ 593294 h 607507"/>
              <a:gd name="connsiteX51" fmla="*/ 525484 w 608521"/>
              <a:gd name="connsiteY51" fmla="*/ 593294 h 607507"/>
              <a:gd name="connsiteX52" fmla="*/ 398698 w 608521"/>
              <a:gd name="connsiteY52" fmla="*/ 466699 h 607507"/>
              <a:gd name="connsiteX53" fmla="*/ 407808 w 608521"/>
              <a:gd name="connsiteY53" fmla="*/ 457603 h 607507"/>
              <a:gd name="connsiteX54" fmla="*/ 393763 w 608521"/>
              <a:gd name="connsiteY54" fmla="*/ 443579 h 607507"/>
              <a:gd name="connsiteX55" fmla="*/ 72242 w 608521"/>
              <a:gd name="connsiteY55" fmla="*/ 420174 h 607507"/>
              <a:gd name="connsiteX56" fmla="*/ 72242 w 608521"/>
              <a:gd name="connsiteY56" fmla="*/ 72134 h 607507"/>
              <a:gd name="connsiteX57" fmla="*/ 246585 w 608521"/>
              <a:gd name="connsiteY57" fmla="*/ 0 h 60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8521" h="607507">
                <a:moveTo>
                  <a:pt x="205394" y="279317"/>
                </a:moveTo>
                <a:lnTo>
                  <a:pt x="227408" y="348865"/>
                </a:lnTo>
                <a:lnTo>
                  <a:pt x="230444" y="358340"/>
                </a:lnTo>
                <a:lnTo>
                  <a:pt x="240313" y="330388"/>
                </a:lnTo>
                <a:cubicBezTo>
                  <a:pt x="217635" y="298836"/>
                  <a:pt x="242021" y="297320"/>
                  <a:pt x="246196" y="297320"/>
                </a:cubicBezTo>
                <a:lnTo>
                  <a:pt x="246385" y="297320"/>
                </a:lnTo>
                <a:lnTo>
                  <a:pt x="246480" y="297320"/>
                </a:lnTo>
                <a:lnTo>
                  <a:pt x="246575" y="297320"/>
                </a:lnTo>
                <a:lnTo>
                  <a:pt x="246765" y="297320"/>
                </a:lnTo>
                <a:cubicBezTo>
                  <a:pt x="250940" y="297320"/>
                  <a:pt x="275326" y="298836"/>
                  <a:pt x="252648" y="330388"/>
                </a:cubicBezTo>
                <a:lnTo>
                  <a:pt x="262516" y="358340"/>
                </a:lnTo>
                <a:lnTo>
                  <a:pt x="265553" y="348865"/>
                </a:lnTo>
                <a:lnTo>
                  <a:pt x="287566" y="279317"/>
                </a:lnTo>
                <a:cubicBezTo>
                  <a:pt x="287566" y="279317"/>
                  <a:pt x="304646" y="290592"/>
                  <a:pt x="333302" y="301489"/>
                </a:cubicBezTo>
                <a:cubicBezTo>
                  <a:pt x="348579" y="306984"/>
                  <a:pt x="356075" y="316081"/>
                  <a:pt x="359301" y="329535"/>
                </a:cubicBezTo>
                <a:cubicBezTo>
                  <a:pt x="355316" y="334936"/>
                  <a:pt x="350761" y="340242"/>
                  <a:pt x="345637" y="345264"/>
                </a:cubicBezTo>
                <a:cubicBezTo>
                  <a:pt x="290793" y="400125"/>
                  <a:pt x="201788" y="400125"/>
                  <a:pt x="146944" y="345264"/>
                </a:cubicBezTo>
                <a:cubicBezTo>
                  <a:pt x="141820" y="340337"/>
                  <a:pt x="137265" y="335031"/>
                  <a:pt x="133280" y="329535"/>
                </a:cubicBezTo>
                <a:cubicBezTo>
                  <a:pt x="136886" y="316081"/>
                  <a:pt x="144287" y="306984"/>
                  <a:pt x="159659" y="301489"/>
                </a:cubicBezTo>
                <a:cubicBezTo>
                  <a:pt x="188314" y="290498"/>
                  <a:pt x="205394" y="279317"/>
                  <a:pt x="205394" y="279317"/>
                </a:cubicBezTo>
                <a:close/>
                <a:moveTo>
                  <a:pt x="242343" y="118598"/>
                </a:moveTo>
                <a:cubicBezTo>
                  <a:pt x="255247" y="117651"/>
                  <a:pt x="265114" y="120778"/>
                  <a:pt x="272041" y="124947"/>
                </a:cubicBezTo>
                <a:cubicBezTo>
                  <a:pt x="282572" y="130726"/>
                  <a:pt x="286463" y="138306"/>
                  <a:pt x="286463" y="138306"/>
                </a:cubicBezTo>
                <a:cubicBezTo>
                  <a:pt x="286463" y="138306"/>
                  <a:pt x="310562" y="140106"/>
                  <a:pt x="302403" y="188713"/>
                </a:cubicBezTo>
                <a:cubicBezTo>
                  <a:pt x="302023" y="191271"/>
                  <a:pt x="301264" y="193829"/>
                  <a:pt x="300410" y="196482"/>
                </a:cubicBezTo>
                <a:cubicBezTo>
                  <a:pt x="305059" y="195914"/>
                  <a:pt x="310752" y="198756"/>
                  <a:pt x="305439" y="217517"/>
                </a:cubicBezTo>
                <a:cubicBezTo>
                  <a:pt x="301549" y="231350"/>
                  <a:pt x="298038" y="235140"/>
                  <a:pt x="295192" y="235329"/>
                </a:cubicBezTo>
                <a:cubicBezTo>
                  <a:pt x="292725" y="251626"/>
                  <a:pt x="279631" y="272376"/>
                  <a:pt x="259327" y="279672"/>
                </a:cubicBezTo>
                <a:cubicBezTo>
                  <a:pt x="250788" y="282704"/>
                  <a:pt x="241489" y="282704"/>
                  <a:pt x="232950" y="279672"/>
                </a:cubicBezTo>
                <a:cubicBezTo>
                  <a:pt x="212266" y="272376"/>
                  <a:pt x="199552" y="251531"/>
                  <a:pt x="197085" y="235235"/>
                </a:cubicBezTo>
                <a:cubicBezTo>
                  <a:pt x="194429" y="235140"/>
                  <a:pt x="190728" y="231160"/>
                  <a:pt x="186838" y="217517"/>
                </a:cubicBezTo>
                <a:cubicBezTo>
                  <a:pt x="181335" y="198756"/>
                  <a:pt x="187028" y="195914"/>
                  <a:pt x="191867" y="196482"/>
                </a:cubicBezTo>
                <a:cubicBezTo>
                  <a:pt x="191013" y="193924"/>
                  <a:pt x="190349" y="191271"/>
                  <a:pt x="189874" y="188713"/>
                </a:cubicBezTo>
                <a:cubicBezTo>
                  <a:pt x="188072" y="179901"/>
                  <a:pt x="187692" y="171847"/>
                  <a:pt x="189684" y="163983"/>
                </a:cubicBezTo>
                <a:cubicBezTo>
                  <a:pt x="192151" y="153466"/>
                  <a:pt x="197844" y="145033"/>
                  <a:pt x="204106" y="138590"/>
                </a:cubicBezTo>
                <a:cubicBezTo>
                  <a:pt x="208186" y="134422"/>
                  <a:pt x="212740" y="130632"/>
                  <a:pt x="217579" y="127600"/>
                </a:cubicBezTo>
                <a:cubicBezTo>
                  <a:pt x="221469" y="124852"/>
                  <a:pt x="225929" y="122578"/>
                  <a:pt x="230578" y="120872"/>
                </a:cubicBezTo>
                <a:cubicBezTo>
                  <a:pt x="234278" y="119641"/>
                  <a:pt x="238168" y="118883"/>
                  <a:pt x="242343" y="118598"/>
                </a:cubicBezTo>
                <a:close/>
                <a:moveTo>
                  <a:pt x="246561" y="75616"/>
                </a:moveTo>
                <a:cubicBezTo>
                  <a:pt x="202848" y="75616"/>
                  <a:pt x="159123" y="92269"/>
                  <a:pt x="125766" y="125576"/>
                </a:cubicBezTo>
                <a:cubicBezTo>
                  <a:pt x="59051" y="192095"/>
                  <a:pt x="59051" y="300118"/>
                  <a:pt x="125766" y="366731"/>
                </a:cubicBezTo>
                <a:cubicBezTo>
                  <a:pt x="192480" y="433345"/>
                  <a:pt x="300666" y="433345"/>
                  <a:pt x="367286" y="366731"/>
                </a:cubicBezTo>
                <a:cubicBezTo>
                  <a:pt x="434000" y="300118"/>
                  <a:pt x="434000" y="192095"/>
                  <a:pt x="367286" y="125576"/>
                </a:cubicBezTo>
                <a:cubicBezTo>
                  <a:pt x="333976" y="92269"/>
                  <a:pt x="290275" y="75616"/>
                  <a:pt x="246561" y="75616"/>
                </a:cubicBezTo>
                <a:close/>
                <a:moveTo>
                  <a:pt x="246585" y="0"/>
                </a:moveTo>
                <a:cubicBezTo>
                  <a:pt x="309682" y="0"/>
                  <a:pt x="372790" y="24045"/>
                  <a:pt x="420999" y="72134"/>
                </a:cubicBezTo>
                <a:cubicBezTo>
                  <a:pt x="508686" y="159689"/>
                  <a:pt x="516373" y="296706"/>
                  <a:pt x="444344" y="393168"/>
                </a:cubicBezTo>
                <a:lnTo>
                  <a:pt x="458390" y="407192"/>
                </a:lnTo>
                <a:lnTo>
                  <a:pt x="467500" y="398096"/>
                </a:lnTo>
                <a:lnTo>
                  <a:pt x="594286" y="524690"/>
                </a:lnTo>
                <a:cubicBezTo>
                  <a:pt x="613266" y="543736"/>
                  <a:pt x="613266" y="574437"/>
                  <a:pt x="594286" y="593294"/>
                </a:cubicBezTo>
                <a:cubicBezTo>
                  <a:pt x="575306" y="612245"/>
                  <a:pt x="544464" y="612245"/>
                  <a:pt x="525484" y="593294"/>
                </a:cubicBezTo>
                <a:lnTo>
                  <a:pt x="398698" y="466699"/>
                </a:lnTo>
                <a:lnTo>
                  <a:pt x="407808" y="457603"/>
                </a:lnTo>
                <a:lnTo>
                  <a:pt x="393763" y="443579"/>
                </a:lnTo>
                <a:cubicBezTo>
                  <a:pt x="297250" y="515594"/>
                  <a:pt x="159930" y="507729"/>
                  <a:pt x="72242" y="420174"/>
                </a:cubicBezTo>
                <a:cubicBezTo>
                  <a:pt x="-24081" y="324186"/>
                  <a:pt x="-24081" y="168217"/>
                  <a:pt x="72242" y="72134"/>
                </a:cubicBezTo>
                <a:cubicBezTo>
                  <a:pt x="120404" y="24045"/>
                  <a:pt x="183489" y="0"/>
                  <a:pt x="246585" y="0"/>
                </a:cubicBezTo>
                <a:close/>
              </a:path>
            </a:pathLst>
          </a:custGeom>
          <a:solidFill>
            <a:schemeClr val="accent1"/>
          </a:solidFill>
          <a:ln>
            <a:noFill/>
          </a:ln>
        </p:spPr>
      </p:sp>
      <p:sp>
        <p:nvSpPr>
          <p:cNvPr id="11" name="文本框 10"/>
          <p:cNvSpPr txBox="1"/>
          <p:nvPr/>
        </p:nvSpPr>
        <p:spPr>
          <a:xfrm>
            <a:off x="1656924" y="1102847"/>
            <a:ext cx="131717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sz="2000">
                <a:solidFill>
                  <a:schemeClr val="lt1"/>
                </a:solidFill>
                <a:latin typeface="黑体" panose="02010609060101010101" pitchFamily="49" charset="-122"/>
                <a:ea typeface="黑体" panose="020106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事故描述</a:t>
            </a:r>
          </a:p>
        </p:txBody>
      </p:sp>
      <p:sp>
        <p:nvSpPr>
          <p:cNvPr id="12" name="文本框 11"/>
          <p:cNvSpPr txBox="1"/>
          <p:nvPr/>
        </p:nvSpPr>
        <p:spPr>
          <a:xfrm>
            <a:off x="1656924" y="3339012"/>
            <a:ext cx="1306286"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sz="2000" dirty="0" smtClean="0">
                <a:latin typeface="黑体" panose="02010609060101010101" pitchFamily="49" charset="-122"/>
                <a:ea typeface="黑体" panose="02010609060101010101" pitchFamily="49" charset="-122"/>
              </a:rPr>
              <a:t>事故原因</a:t>
            </a:r>
            <a:endParaRPr lang="zh-CN" altLang="en-US" sz="2000" dirty="0">
              <a:latin typeface="黑体" panose="02010609060101010101" pitchFamily="49" charset="-122"/>
              <a:ea typeface="黑体" panose="02010609060101010101" pitchFamily="49" charset="-122"/>
            </a:endParaRPr>
          </a:p>
        </p:txBody>
      </p:sp>
      <p:sp>
        <p:nvSpPr>
          <p:cNvPr id="13" name="notification-bell_77682"/>
          <p:cNvSpPr>
            <a:spLocks noChangeAspect="1"/>
          </p:cNvSpPr>
          <p:nvPr/>
        </p:nvSpPr>
        <p:spPr bwMode="auto">
          <a:xfrm>
            <a:off x="568311" y="5901564"/>
            <a:ext cx="547242"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596" h="607851">
                <a:moveTo>
                  <a:pt x="216401" y="529635"/>
                </a:moveTo>
                <a:cubicBezTo>
                  <a:pt x="223712" y="554739"/>
                  <a:pt x="246614" y="573585"/>
                  <a:pt x="272798" y="573585"/>
                </a:cubicBezTo>
                <a:cubicBezTo>
                  <a:pt x="298982" y="573585"/>
                  <a:pt x="321884" y="554739"/>
                  <a:pt x="329195" y="529635"/>
                </a:cubicBezTo>
                <a:close/>
                <a:moveTo>
                  <a:pt x="95327" y="436893"/>
                </a:moveTo>
                <a:cubicBezTo>
                  <a:pt x="88539" y="457453"/>
                  <a:pt x="78916" y="478161"/>
                  <a:pt x="65264" y="495369"/>
                </a:cubicBezTo>
                <a:lnTo>
                  <a:pt x="480332" y="495369"/>
                </a:lnTo>
                <a:cubicBezTo>
                  <a:pt x="466680" y="478161"/>
                  <a:pt x="457057" y="457453"/>
                  <a:pt x="450269" y="436893"/>
                </a:cubicBezTo>
                <a:close/>
                <a:moveTo>
                  <a:pt x="272793" y="118409"/>
                </a:moveTo>
                <a:cubicBezTo>
                  <a:pt x="282264" y="118409"/>
                  <a:pt x="289945" y="126083"/>
                  <a:pt x="289945" y="135545"/>
                </a:cubicBezTo>
                <a:cubicBezTo>
                  <a:pt x="289945" y="145007"/>
                  <a:pt x="282264" y="152681"/>
                  <a:pt x="272793" y="152681"/>
                </a:cubicBezTo>
                <a:cubicBezTo>
                  <a:pt x="217908" y="152681"/>
                  <a:pt x="173239" y="197308"/>
                  <a:pt x="173239" y="252142"/>
                </a:cubicBezTo>
                <a:cubicBezTo>
                  <a:pt x="173239" y="261604"/>
                  <a:pt x="165558" y="269278"/>
                  <a:pt x="156087" y="269278"/>
                </a:cubicBezTo>
                <a:cubicBezTo>
                  <a:pt x="146616" y="269278"/>
                  <a:pt x="138935" y="261604"/>
                  <a:pt x="138935" y="252142"/>
                </a:cubicBezTo>
                <a:cubicBezTo>
                  <a:pt x="138935" y="178384"/>
                  <a:pt x="198966" y="118409"/>
                  <a:pt x="272793" y="118409"/>
                </a:cubicBezTo>
                <a:close/>
                <a:moveTo>
                  <a:pt x="272798" y="94381"/>
                </a:moveTo>
                <a:cubicBezTo>
                  <a:pt x="183951" y="94381"/>
                  <a:pt x="111665" y="166563"/>
                  <a:pt x="111665" y="255283"/>
                </a:cubicBezTo>
                <a:lnTo>
                  <a:pt x="111665" y="339384"/>
                </a:lnTo>
                <a:cubicBezTo>
                  <a:pt x="111590" y="342065"/>
                  <a:pt x="111217" y="369180"/>
                  <a:pt x="104354" y="402627"/>
                </a:cubicBezTo>
                <a:lnTo>
                  <a:pt x="441242" y="402627"/>
                </a:lnTo>
                <a:cubicBezTo>
                  <a:pt x="434379" y="369255"/>
                  <a:pt x="434006" y="342140"/>
                  <a:pt x="433931" y="339533"/>
                </a:cubicBezTo>
                <a:lnTo>
                  <a:pt x="433931" y="255283"/>
                </a:lnTo>
                <a:cubicBezTo>
                  <a:pt x="433931" y="166563"/>
                  <a:pt x="361645" y="94381"/>
                  <a:pt x="272798" y="94381"/>
                </a:cubicBezTo>
                <a:close/>
                <a:moveTo>
                  <a:pt x="272798" y="34266"/>
                </a:moveTo>
                <a:cubicBezTo>
                  <a:pt x="253925" y="34266"/>
                  <a:pt x="238035" y="46930"/>
                  <a:pt x="233037" y="64137"/>
                </a:cubicBezTo>
                <a:cubicBezTo>
                  <a:pt x="245868" y="61530"/>
                  <a:pt x="259146" y="60115"/>
                  <a:pt x="272798" y="60115"/>
                </a:cubicBezTo>
                <a:cubicBezTo>
                  <a:pt x="286450" y="60115"/>
                  <a:pt x="299728" y="61530"/>
                  <a:pt x="312559" y="64137"/>
                </a:cubicBezTo>
                <a:cubicBezTo>
                  <a:pt x="307561" y="46930"/>
                  <a:pt x="291671" y="34266"/>
                  <a:pt x="272798" y="34266"/>
                </a:cubicBezTo>
                <a:close/>
                <a:moveTo>
                  <a:pt x="272798" y="0"/>
                </a:moveTo>
                <a:cubicBezTo>
                  <a:pt x="314424" y="0"/>
                  <a:pt x="348367" y="33745"/>
                  <a:pt x="348516" y="75311"/>
                </a:cubicBezTo>
                <a:cubicBezTo>
                  <a:pt x="418788" y="104959"/>
                  <a:pt x="468321" y="174459"/>
                  <a:pt x="468321" y="255283"/>
                </a:cubicBezTo>
                <a:lnTo>
                  <a:pt x="468321" y="339309"/>
                </a:lnTo>
                <a:cubicBezTo>
                  <a:pt x="468321" y="342512"/>
                  <a:pt x="470783" y="467658"/>
                  <a:pt x="535460" y="496859"/>
                </a:cubicBezTo>
                <a:cubicBezTo>
                  <a:pt x="542846" y="500211"/>
                  <a:pt x="546874" y="508181"/>
                  <a:pt x="545233" y="516077"/>
                </a:cubicBezTo>
                <a:cubicBezTo>
                  <a:pt x="543517" y="523974"/>
                  <a:pt x="536505" y="529635"/>
                  <a:pt x="528448" y="529635"/>
                </a:cubicBezTo>
                <a:lnTo>
                  <a:pt x="364405" y="529635"/>
                </a:lnTo>
                <a:cubicBezTo>
                  <a:pt x="361048" y="548109"/>
                  <a:pt x="352320" y="565242"/>
                  <a:pt x="338967" y="579172"/>
                </a:cubicBezTo>
                <a:cubicBezTo>
                  <a:pt x="321213" y="597646"/>
                  <a:pt x="297714" y="607851"/>
                  <a:pt x="272798" y="607851"/>
                </a:cubicBezTo>
                <a:cubicBezTo>
                  <a:pt x="247882" y="607851"/>
                  <a:pt x="224383" y="597646"/>
                  <a:pt x="206629" y="579172"/>
                </a:cubicBezTo>
                <a:cubicBezTo>
                  <a:pt x="193276" y="565242"/>
                  <a:pt x="184548" y="548109"/>
                  <a:pt x="181191" y="529635"/>
                </a:cubicBezTo>
                <a:lnTo>
                  <a:pt x="17148" y="529635"/>
                </a:lnTo>
                <a:cubicBezTo>
                  <a:pt x="9091" y="529635"/>
                  <a:pt x="2079" y="523974"/>
                  <a:pt x="363" y="516077"/>
                </a:cubicBezTo>
                <a:cubicBezTo>
                  <a:pt x="-1278" y="508181"/>
                  <a:pt x="2750" y="500211"/>
                  <a:pt x="10136" y="496859"/>
                </a:cubicBezTo>
                <a:cubicBezTo>
                  <a:pt x="74813" y="467658"/>
                  <a:pt x="77275" y="342438"/>
                  <a:pt x="77275" y="339309"/>
                </a:cubicBezTo>
                <a:lnTo>
                  <a:pt x="77275" y="255283"/>
                </a:lnTo>
                <a:cubicBezTo>
                  <a:pt x="77275" y="174459"/>
                  <a:pt x="126808" y="104959"/>
                  <a:pt x="197080" y="75311"/>
                </a:cubicBezTo>
                <a:cubicBezTo>
                  <a:pt x="197229" y="33745"/>
                  <a:pt x="231172" y="0"/>
                  <a:pt x="272798" y="0"/>
                </a:cubicBezTo>
                <a:close/>
              </a:path>
            </a:pathLst>
          </a:custGeom>
          <a:solidFill>
            <a:schemeClr val="accent1"/>
          </a:solidFill>
          <a:ln>
            <a:noFill/>
          </a:ln>
        </p:spPr>
      </p:sp>
      <p:sp>
        <p:nvSpPr>
          <p:cNvPr id="14" name="矩形 13"/>
          <p:cNvSpPr/>
          <p:nvPr/>
        </p:nvSpPr>
        <p:spPr>
          <a:xfrm>
            <a:off x="1381939" y="5901564"/>
            <a:ext cx="3877985" cy="646331"/>
          </a:xfrm>
          <a:prstGeom prst="rect">
            <a:avLst/>
          </a:prstGeom>
        </p:spPr>
        <p:style>
          <a:lnRef idx="0">
            <a:schemeClr val="accent5"/>
          </a:lnRef>
          <a:fillRef idx="3">
            <a:schemeClr val="accent5"/>
          </a:fillRef>
          <a:effectRef idx="3">
            <a:schemeClr val="accent5"/>
          </a:effectRef>
          <a:fontRef idx="minor">
            <a:schemeClr val="lt1"/>
          </a:fontRef>
        </p:style>
        <p:txBody>
          <a:bodyPr wrap="none">
            <a:spAutoFit/>
          </a:bodyPr>
          <a:lstStyle/>
          <a:p>
            <a:r>
              <a:rPr lang="zh-CN" altLang="en-US" dirty="0" smtClean="0"/>
              <a:t>事故原因虽然是信号工玩忽职守，</a:t>
            </a:r>
            <a:endParaRPr lang="en-US" altLang="zh-CN" dirty="0" smtClean="0"/>
          </a:p>
          <a:p>
            <a:r>
              <a:rPr lang="zh-CN" altLang="en-US" dirty="0" smtClean="0"/>
              <a:t>但联锁关系一旦失效，后果不堪想象</a:t>
            </a:r>
            <a:endParaRPr lang="zh-CN" altLang="en-US" dirty="0"/>
          </a:p>
        </p:txBody>
      </p:sp>
      <p:pic>
        <p:nvPicPr>
          <p:cNvPr id="15" name="图片 14">
            <a:extLst>
              <a:ext uri="{FF2B5EF4-FFF2-40B4-BE49-F238E27FC236}">
                <a16:creationId xmlns:a16="http://schemas.microsoft.com/office/drawing/2014/main" xmlns="" id="{D66DD5D5-88E2-4809-BD52-6DE4D4E87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8377" y="530732"/>
            <a:ext cx="4597636" cy="30672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0982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155523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1.4 </a:t>
            </a:r>
            <a:r>
              <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小结</a:t>
            </a:r>
          </a:p>
        </p:txBody>
      </p:sp>
      <p:sp>
        <p:nvSpPr>
          <p:cNvPr id="3" name="矩形 2">
            <a:extLst>
              <a:ext uri="{FF2B5EF4-FFF2-40B4-BE49-F238E27FC236}">
                <a16:creationId xmlns="" xmlns:a16="http://schemas.microsoft.com/office/drawing/2014/main" id="{4F358516-458E-4D72-AB94-003974EE3B42}"/>
              </a:ext>
            </a:extLst>
          </p:cNvPr>
          <p:cNvSpPr/>
          <p:nvPr/>
        </p:nvSpPr>
        <p:spPr>
          <a:xfrm>
            <a:off x="284813" y="1628800"/>
            <a:ext cx="11707318" cy="3960440"/>
          </a:xfrm>
          <a:prstGeom prst="rect">
            <a:avLst/>
          </a:prstGeom>
          <a:solidFill>
            <a:srgbClr val="00B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800" dirty="0" smtClean="0">
                <a:solidFill>
                  <a:schemeClr val="bg1"/>
                </a:solidFill>
                <a:latin typeface="微软雅黑" panose="020B0503020204020204" pitchFamily="34" charset="-122"/>
                <a:ea typeface="微软雅黑" panose="020B0503020204020204" pitchFamily="34" charset="-122"/>
                <a:sym typeface="+mn-lt"/>
              </a:rPr>
              <a:t>    </a:t>
            </a:r>
            <a:r>
              <a:rPr lang="zh-CN" altLang="en-US" sz="4800" dirty="0">
                <a:solidFill>
                  <a:schemeClr val="tx2">
                    <a:lumMod val="50000"/>
                  </a:schemeClr>
                </a:solidFill>
                <a:latin typeface="微软雅黑" panose="020B0503020204020204" pitchFamily="34" charset="-122"/>
                <a:ea typeface="微软雅黑" panose="020B0503020204020204" pitchFamily="34" charset="-122"/>
                <a:sym typeface="+mn-lt"/>
              </a:rPr>
              <a:t>联锁系统是铁路信号保证行车安全的重要技术措施，是高效指挥行车、改善行车人员劳动条件的关键系统。</a:t>
            </a:r>
          </a:p>
        </p:txBody>
      </p:sp>
    </p:spTree>
    <p:extLst>
      <p:ext uri="{BB962C8B-B14F-4D97-AF65-F5344CB8AC3E}">
        <p14:creationId xmlns:p14="http://schemas.microsoft.com/office/powerpoint/2010/main" val="2741031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4"/>
          <p:cNvGrpSpPr>
            <a:grpSpLocks/>
          </p:cNvGrpSpPr>
          <p:nvPr/>
        </p:nvGrpSpPr>
        <p:grpSpPr bwMode="auto">
          <a:xfrm>
            <a:off x="2846368" y="1234728"/>
            <a:ext cx="6086475" cy="606425"/>
            <a:chOff x="1528763" y="2421037"/>
            <a:chExt cx="6086475" cy="606425"/>
          </a:xfrm>
        </p:grpSpPr>
        <p:sp>
          <p:nvSpPr>
            <p:cNvPr id="3"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500">
                <a:solidFill>
                  <a:srgbClr val="00FF00"/>
                </a:solidFill>
                <a:latin typeface="微软雅黑" panose="020B0503020204020204" pitchFamily="34" charset="-122"/>
                <a:ea typeface="微软雅黑" panose="020B0503020204020204" pitchFamily="34" charset="-122"/>
              </a:endParaRPr>
            </a:p>
          </p:txBody>
        </p:sp>
        <p:sp>
          <p:nvSpPr>
            <p:cNvPr id="4"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500" i="1">
                <a:solidFill>
                  <a:srgbClr val="00FF00"/>
                </a:solidFill>
                <a:latin typeface="微软雅黑" panose="020B0503020204020204" pitchFamily="34" charset="-122"/>
                <a:ea typeface="微软雅黑" panose="020B0503020204020204" pitchFamily="34" charset="-122"/>
              </a:endParaRPr>
            </a:p>
          </p:txBody>
        </p:sp>
        <p:sp>
          <p:nvSpPr>
            <p:cNvPr id="5"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smtClean="0">
                  <a:solidFill>
                    <a:srgbClr val="0070C0"/>
                  </a:solidFill>
                  <a:latin typeface="微软雅黑" panose="020B0503020204020204" pitchFamily="34" charset="-122"/>
                  <a:ea typeface="微软雅黑" panose="020B0503020204020204" pitchFamily="34" charset="-122"/>
                </a:rPr>
                <a:t>（一）</a:t>
              </a:r>
              <a:r>
                <a:rPr kumimoji="1" lang="zh-CN" altLang="en-US" sz="2400" dirty="0">
                  <a:solidFill>
                    <a:srgbClr val="0070C0"/>
                  </a:solidFill>
                  <a:latin typeface="微软雅黑" panose="020B0503020204020204" pitchFamily="34" charset="-122"/>
                  <a:ea typeface="微软雅黑" panose="020B0503020204020204" pitchFamily="34" charset="-122"/>
                </a:rPr>
                <a:t>交控联锁产品应用场景与关键技术</a:t>
              </a:r>
            </a:p>
          </p:txBody>
        </p:sp>
      </p:grpSp>
      <p:grpSp>
        <p:nvGrpSpPr>
          <p:cNvPr id="31" name="组合 24"/>
          <p:cNvGrpSpPr>
            <a:grpSpLocks/>
          </p:cNvGrpSpPr>
          <p:nvPr/>
        </p:nvGrpSpPr>
        <p:grpSpPr bwMode="auto">
          <a:xfrm>
            <a:off x="2837605" y="2188815"/>
            <a:ext cx="6086475" cy="606425"/>
            <a:chOff x="1528763" y="2421037"/>
            <a:chExt cx="6086475" cy="606425"/>
          </a:xfrm>
        </p:grpSpPr>
        <p:sp>
          <p:nvSpPr>
            <p:cNvPr id="32"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500">
                <a:solidFill>
                  <a:srgbClr val="00FF00"/>
                </a:solidFill>
                <a:latin typeface="微软雅黑" panose="020B0503020204020204" pitchFamily="34" charset="-122"/>
                <a:ea typeface="微软雅黑" panose="020B0503020204020204" pitchFamily="34" charset="-122"/>
              </a:endParaRPr>
            </a:p>
          </p:txBody>
        </p:sp>
        <p:sp>
          <p:nvSpPr>
            <p:cNvPr id="33" name="AutoShape 12"/>
            <p:cNvSpPr>
              <a:spLocks noChangeArrowheads="1"/>
            </p:cNvSpPr>
            <p:nvPr/>
          </p:nvSpPr>
          <p:spPr bwMode="auto">
            <a:xfrm>
              <a:off x="1566863" y="2421037"/>
              <a:ext cx="6048375" cy="533400"/>
            </a:xfrm>
            <a:prstGeom prst="roundRect">
              <a:avLst>
                <a:gd name="adj" fmla="val 16667"/>
              </a:avLst>
            </a:prstGeom>
            <a:solidFill>
              <a:srgbClr val="C0504D"/>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500" i="1">
                <a:solidFill>
                  <a:srgbClr val="00FF00"/>
                </a:solidFill>
                <a:latin typeface="微软雅黑" panose="020B0503020204020204" pitchFamily="34" charset="-122"/>
                <a:ea typeface="微软雅黑" panose="020B0503020204020204" pitchFamily="34" charset="-122"/>
              </a:endParaRPr>
            </a:p>
          </p:txBody>
        </p:sp>
        <p:sp>
          <p:nvSpPr>
            <p:cNvPr id="34"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bg1"/>
                  </a:solidFill>
                  <a:latin typeface="微软雅黑" panose="020B0503020204020204" pitchFamily="34" charset="-122"/>
                  <a:ea typeface="微软雅黑" panose="020B0503020204020204" pitchFamily="34" charset="-122"/>
                </a:rPr>
                <a:t>（二）交控联锁</a:t>
              </a:r>
              <a:r>
                <a:rPr kumimoji="1" lang="zh-CN" altLang="en-US" sz="2400" dirty="0" smtClean="0">
                  <a:solidFill>
                    <a:schemeClr val="bg1"/>
                  </a:solidFill>
                  <a:latin typeface="微软雅黑" panose="020B0503020204020204" pitchFamily="34" charset="-122"/>
                  <a:ea typeface="微软雅黑" panose="020B0503020204020204" pitchFamily="34" charset="-122"/>
                </a:rPr>
                <a:t>产品的应用场景</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9" name="组合 24"/>
          <p:cNvGrpSpPr>
            <a:grpSpLocks/>
          </p:cNvGrpSpPr>
          <p:nvPr/>
        </p:nvGrpSpPr>
        <p:grpSpPr bwMode="auto">
          <a:xfrm>
            <a:off x="2875705" y="5484002"/>
            <a:ext cx="6086475" cy="606425"/>
            <a:chOff x="1528763" y="2421037"/>
            <a:chExt cx="6086475" cy="606425"/>
          </a:xfrm>
        </p:grpSpPr>
        <p:sp>
          <p:nvSpPr>
            <p:cNvPr id="40"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500">
                <a:solidFill>
                  <a:srgbClr val="00FF00"/>
                </a:solidFill>
                <a:latin typeface="微软雅黑" panose="020B0503020204020204" pitchFamily="34" charset="-122"/>
                <a:ea typeface="微软雅黑" panose="020B0503020204020204" pitchFamily="34" charset="-122"/>
              </a:endParaRPr>
            </a:p>
          </p:txBody>
        </p:sp>
        <p:sp>
          <p:nvSpPr>
            <p:cNvPr id="41"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500" i="1">
                <a:solidFill>
                  <a:srgbClr val="00FF00"/>
                </a:solidFill>
                <a:latin typeface="微软雅黑" panose="020B0503020204020204" pitchFamily="34" charset="-122"/>
                <a:ea typeface="微软雅黑" panose="020B0503020204020204" pitchFamily="34" charset="-122"/>
              </a:endParaRPr>
            </a:p>
          </p:txBody>
        </p:sp>
        <p:sp>
          <p:nvSpPr>
            <p:cNvPr id="42"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zh-CN" altLang="en-US" sz="2400" dirty="0" smtClean="0">
                  <a:solidFill>
                    <a:srgbClr val="0070C0"/>
                  </a:solidFill>
                  <a:latin typeface="微软雅黑" panose="020B0503020204020204" pitchFamily="34" charset="-122"/>
                  <a:ea typeface="微软雅黑" panose="020B0503020204020204" pitchFamily="34" charset="-122"/>
                </a:rPr>
                <a:t>（</a:t>
              </a:r>
              <a:r>
                <a:rPr kumimoji="1" lang="zh-CN" altLang="en-US" sz="2400" dirty="0">
                  <a:solidFill>
                    <a:srgbClr val="0070C0"/>
                  </a:solidFill>
                  <a:latin typeface="微软雅黑" panose="020B0503020204020204" pitchFamily="34" charset="-122"/>
                  <a:ea typeface="微软雅黑" panose="020B0503020204020204" pitchFamily="34" charset="-122"/>
                </a:rPr>
                <a:t>三</a:t>
              </a:r>
              <a:r>
                <a:rPr kumimoji="1" lang="zh-CN" altLang="en-US" sz="2400" dirty="0" smtClean="0">
                  <a:solidFill>
                    <a:srgbClr val="0070C0"/>
                  </a:solidFill>
                  <a:latin typeface="微软雅黑" panose="020B0503020204020204" pitchFamily="34" charset="-122"/>
                  <a:ea typeface="微软雅黑" panose="020B0503020204020204" pitchFamily="34" charset="-122"/>
                </a:rPr>
                <a:t>）联锁产品发展概述</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grpSp>
      <p:grpSp>
        <p:nvGrpSpPr>
          <p:cNvPr id="43" name="组合 33"/>
          <p:cNvGrpSpPr>
            <a:grpSpLocks/>
          </p:cNvGrpSpPr>
          <p:nvPr/>
        </p:nvGrpSpPr>
        <p:grpSpPr bwMode="auto">
          <a:xfrm>
            <a:off x="4772769" y="2898195"/>
            <a:ext cx="4132262" cy="500062"/>
            <a:chOff x="1528763" y="2421037"/>
            <a:chExt cx="6086475" cy="606425"/>
          </a:xfrm>
        </p:grpSpPr>
        <p:sp>
          <p:nvSpPr>
            <p:cNvPr id="44"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45" name="AutoShape 12"/>
            <p:cNvSpPr>
              <a:spLocks noChangeArrowheads="1"/>
            </p:cNvSpPr>
            <p:nvPr/>
          </p:nvSpPr>
          <p:spPr bwMode="auto">
            <a:xfrm>
              <a:off x="1566175" y="2421037"/>
              <a:ext cx="6049063" cy="533269"/>
            </a:xfrm>
            <a:prstGeom prst="roundRect">
              <a:avLst>
                <a:gd name="adj" fmla="val 16667"/>
              </a:avLst>
            </a:prstGeom>
            <a:solidFill>
              <a:schemeClr val="accent6">
                <a:lumMod val="40000"/>
                <a:lumOff val="60000"/>
              </a:schemeClr>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defRPr/>
              </a:pPr>
              <a:endParaRPr kumimoji="1" lang="zh-CN" altLang="zh-CN" sz="5400" i="1" smtClean="0">
                <a:solidFill>
                  <a:srgbClr val="00FF00"/>
                </a:solidFill>
                <a:latin typeface="微软雅黑" panose="020B0503020204020204" pitchFamily="34" charset="-122"/>
                <a:ea typeface="微软雅黑" panose="020B0503020204020204" pitchFamily="34" charset="-122"/>
              </a:endParaRPr>
            </a:p>
          </p:txBody>
        </p:sp>
        <p:sp>
          <p:nvSpPr>
            <p:cNvPr id="46"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en-US" altLang="zh-CN" sz="2000" dirty="0">
                  <a:solidFill>
                    <a:srgbClr val="0070C0"/>
                  </a:solidFill>
                  <a:latin typeface="微软雅黑" panose="020B0503020204020204" pitchFamily="34" charset="-122"/>
                  <a:ea typeface="微软雅黑" panose="020B0503020204020204" pitchFamily="34" charset="-122"/>
                </a:rPr>
                <a:t>1</a:t>
              </a:r>
              <a:r>
                <a:rPr kumimoji="1" lang="en-US" altLang="zh-CN" sz="2000" dirty="0" smtClean="0">
                  <a:solidFill>
                    <a:srgbClr val="0070C0"/>
                  </a:solidFill>
                  <a:latin typeface="微软雅黑" panose="020B0503020204020204" pitchFamily="34" charset="-122"/>
                  <a:ea typeface="微软雅黑" panose="020B0503020204020204" pitchFamily="34" charset="-122"/>
                </a:rPr>
                <a:t>. </a:t>
              </a:r>
              <a:r>
                <a:rPr kumimoji="1" lang="zh-CN" altLang="en-US" sz="2000" dirty="0" smtClean="0">
                  <a:solidFill>
                    <a:srgbClr val="0070C0"/>
                  </a:solidFill>
                  <a:latin typeface="微软雅黑" panose="020B0503020204020204" pitchFamily="34" charset="-122"/>
                  <a:ea typeface="微软雅黑" panose="020B0503020204020204" pitchFamily="34" charset="-122"/>
                </a:rPr>
                <a:t>联锁产品应用现状</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47" name="组合 33"/>
          <p:cNvGrpSpPr>
            <a:grpSpLocks/>
          </p:cNvGrpSpPr>
          <p:nvPr/>
        </p:nvGrpSpPr>
        <p:grpSpPr bwMode="auto">
          <a:xfrm>
            <a:off x="4772769" y="3503032"/>
            <a:ext cx="4132262" cy="498475"/>
            <a:chOff x="1528763" y="2421037"/>
            <a:chExt cx="6086475" cy="606425"/>
          </a:xfrm>
        </p:grpSpPr>
        <p:sp>
          <p:nvSpPr>
            <p:cNvPr id="48"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49"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400" i="1">
                <a:solidFill>
                  <a:srgbClr val="00FF00"/>
                </a:solidFill>
                <a:latin typeface="微软雅黑" panose="020B0503020204020204" pitchFamily="34" charset="-122"/>
                <a:ea typeface="微软雅黑" panose="020B0503020204020204" pitchFamily="34" charset="-122"/>
              </a:endParaRPr>
            </a:p>
          </p:txBody>
        </p:sp>
        <p:sp>
          <p:nvSpPr>
            <p:cNvPr id="50"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en-US" altLang="zh-CN" sz="2000" dirty="0" smtClean="0">
                  <a:solidFill>
                    <a:srgbClr val="0070C0"/>
                  </a:solidFill>
                  <a:latin typeface="微软雅黑" panose="020B0503020204020204" pitchFamily="34" charset="-122"/>
                  <a:ea typeface="微软雅黑" panose="020B0503020204020204" pitchFamily="34" charset="-122"/>
                </a:rPr>
                <a:t>2. </a:t>
              </a:r>
              <a:r>
                <a:rPr kumimoji="1" lang="zh-CN" altLang="en-US" sz="2000" dirty="0" smtClean="0">
                  <a:solidFill>
                    <a:srgbClr val="0070C0"/>
                  </a:solidFill>
                  <a:latin typeface="微软雅黑" panose="020B0503020204020204" pitchFamily="34" charset="-122"/>
                  <a:ea typeface="微软雅黑" panose="020B0503020204020204" pitchFamily="34" charset="-122"/>
                </a:rPr>
                <a:t>产品架构与特点</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51" name="组合 26"/>
          <p:cNvGrpSpPr>
            <a:grpSpLocks/>
          </p:cNvGrpSpPr>
          <p:nvPr/>
        </p:nvGrpSpPr>
        <p:grpSpPr bwMode="auto">
          <a:xfrm>
            <a:off x="4271119" y="2829932"/>
            <a:ext cx="420688" cy="2341909"/>
            <a:chOff x="4608004" y="2996952"/>
            <a:chExt cx="421482" cy="1848169"/>
          </a:xfrm>
        </p:grpSpPr>
        <p:grpSp>
          <p:nvGrpSpPr>
            <p:cNvPr id="52" name="组合 27"/>
            <p:cNvGrpSpPr>
              <a:grpSpLocks/>
            </p:cNvGrpSpPr>
            <p:nvPr/>
          </p:nvGrpSpPr>
          <p:grpSpPr bwMode="auto">
            <a:xfrm>
              <a:off x="4608004" y="2996952"/>
              <a:ext cx="396025" cy="1215106"/>
              <a:chOff x="2519772" y="3140968"/>
              <a:chExt cx="396025" cy="1215106"/>
            </a:xfrm>
          </p:grpSpPr>
          <p:cxnSp>
            <p:nvCxnSpPr>
              <p:cNvPr id="54" name="直接连接符 53"/>
              <p:cNvCxnSpPr>
                <a:cxnSpLocks noChangeShapeType="1"/>
              </p:cNvCxnSpPr>
              <p:nvPr/>
            </p:nvCxnSpPr>
            <p:spPr bwMode="auto">
              <a:xfrm>
                <a:off x="2519772" y="3140968"/>
                <a:ext cx="0" cy="1215226"/>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cxnSp>
            <p:nvCxnSpPr>
              <p:cNvPr id="55" name="直接连接符 54"/>
              <p:cNvCxnSpPr>
                <a:cxnSpLocks noChangeShapeType="1"/>
              </p:cNvCxnSpPr>
              <p:nvPr/>
            </p:nvCxnSpPr>
            <p:spPr bwMode="auto">
              <a:xfrm>
                <a:off x="2519772" y="4356194"/>
                <a:ext cx="396033"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grpSp>
        <p:cxnSp>
          <p:nvCxnSpPr>
            <p:cNvPr id="53" name="直接连接符 52"/>
            <p:cNvCxnSpPr>
              <a:cxnSpLocks noChangeShapeType="1"/>
            </p:cNvCxnSpPr>
            <p:nvPr/>
          </p:nvCxnSpPr>
          <p:spPr bwMode="auto">
            <a:xfrm flipH="1">
              <a:off x="5029485" y="3080891"/>
              <a:ext cx="1" cy="176423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grpSp>
      <p:grpSp>
        <p:nvGrpSpPr>
          <p:cNvPr id="56" name="组合 33"/>
          <p:cNvGrpSpPr>
            <a:grpSpLocks/>
          </p:cNvGrpSpPr>
          <p:nvPr/>
        </p:nvGrpSpPr>
        <p:grpSpPr bwMode="auto">
          <a:xfrm>
            <a:off x="4772769" y="4101702"/>
            <a:ext cx="4132262" cy="500063"/>
            <a:chOff x="1528763" y="2421037"/>
            <a:chExt cx="6086475" cy="606425"/>
          </a:xfrm>
        </p:grpSpPr>
        <p:sp>
          <p:nvSpPr>
            <p:cNvPr id="57"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58"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400" i="1">
                <a:solidFill>
                  <a:srgbClr val="00FF00"/>
                </a:solidFill>
                <a:latin typeface="微软雅黑" panose="020B0503020204020204" pitchFamily="34" charset="-122"/>
                <a:ea typeface="微软雅黑" panose="020B0503020204020204" pitchFamily="34" charset="-122"/>
              </a:endParaRPr>
            </a:p>
          </p:txBody>
        </p:sp>
        <p:sp>
          <p:nvSpPr>
            <p:cNvPr id="59"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en-US" altLang="zh-CN" sz="2000" dirty="0">
                  <a:solidFill>
                    <a:srgbClr val="0070C0"/>
                  </a:solidFill>
                  <a:latin typeface="微软雅黑" panose="020B0503020204020204" pitchFamily="34" charset="-122"/>
                  <a:ea typeface="微软雅黑" panose="020B0503020204020204" pitchFamily="34" charset="-122"/>
                </a:rPr>
                <a:t>3. </a:t>
              </a:r>
              <a:r>
                <a:rPr kumimoji="1" lang="zh-CN" altLang="en-US" sz="2000" dirty="0" smtClean="0">
                  <a:solidFill>
                    <a:srgbClr val="0070C0"/>
                  </a:solidFill>
                  <a:latin typeface="微软雅黑" panose="020B0503020204020204" pitchFamily="34" charset="-122"/>
                  <a:ea typeface="微软雅黑" panose="020B0503020204020204" pitchFamily="34" charset="-122"/>
                </a:rPr>
                <a:t>应用</a:t>
              </a:r>
              <a:r>
                <a:rPr kumimoji="1" lang="zh-CN" altLang="en-US" sz="2000" dirty="0" smtClean="0">
                  <a:solidFill>
                    <a:srgbClr val="0070C0"/>
                  </a:solidFill>
                  <a:latin typeface="微软雅黑" panose="020B0503020204020204" pitchFamily="34" charset="-122"/>
                  <a:ea typeface="微软雅黑" panose="020B0503020204020204" pitchFamily="34" charset="-122"/>
                </a:rPr>
                <a:t>场景</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60" name="组合 33"/>
          <p:cNvGrpSpPr>
            <a:grpSpLocks/>
          </p:cNvGrpSpPr>
          <p:nvPr/>
        </p:nvGrpSpPr>
        <p:grpSpPr bwMode="auto">
          <a:xfrm>
            <a:off x="4772769" y="4671779"/>
            <a:ext cx="4132262" cy="500062"/>
            <a:chOff x="1528763" y="2421037"/>
            <a:chExt cx="6086475" cy="606425"/>
          </a:xfrm>
        </p:grpSpPr>
        <p:sp>
          <p:nvSpPr>
            <p:cNvPr id="61"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62"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400" i="1">
                <a:solidFill>
                  <a:srgbClr val="00FF00"/>
                </a:solidFill>
                <a:latin typeface="微软雅黑" panose="020B0503020204020204" pitchFamily="34" charset="-122"/>
                <a:ea typeface="微软雅黑" panose="020B0503020204020204" pitchFamily="34" charset="-122"/>
              </a:endParaRPr>
            </a:p>
          </p:txBody>
        </p:sp>
        <p:sp>
          <p:nvSpPr>
            <p:cNvPr id="63"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en-US" altLang="zh-CN" sz="2000" dirty="0">
                  <a:solidFill>
                    <a:srgbClr val="0070C0"/>
                  </a:solidFill>
                  <a:latin typeface="微软雅黑" panose="020B0503020204020204" pitchFamily="34" charset="-122"/>
                  <a:ea typeface="微软雅黑" panose="020B0503020204020204" pitchFamily="34" charset="-122"/>
                </a:rPr>
                <a:t>4</a:t>
              </a:r>
              <a:r>
                <a:rPr kumimoji="1" lang="en-US" altLang="zh-CN" sz="2000" dirty="0" smtClean="0">
                  <a:solidFill>
                    <a:srgbClr val="0070C0"/>
                  </a:solidFill>
                  <a:latin typeface="微软雅黑" panose="020B0503020204020204" pitchFamily="34" charset="-122"/>
                  <a:ea typeface="微软雅黑" panose="020B0503020204020204" pitchFamily="34" charset="-122"/>
                </a:rPr>
                <a:t>. </a:t>
              </a:r>
              <a:r>
                <a:rPr kumimoji="1" lang="zh-CN" altLang="en-US" sz="2000" dirty="0" smtClean="0">
                  <a:solidFill>
                    <a:srgbClr val="0070C0"/>
                  </a:solidFill>
                  <a:latin typeface="微软雅黑" panose="020B0503020204020204" pitchFamily="34" charset="-122"/>
                  <a:ea typeface="微软雅黑" panose="020B0503020204020204" pitchFamily="34" charset="-122"/>
                </a:rPr>
                <a:t>小结</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996154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4427815"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2.1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交控联锁产品应用现状</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Picture 2" descr="C:\Users\boqi.sun\Desktop\地图.gif">
            <a:extLst>
              <a:ext uri="{FF2B5EF4-FFF2-40B4-BE49-F238E27FC236}">
                <a16:creationId xmlns:a16="http://schemas.microsoft.com/office/drawing/2014/main" xmlns="" id="{21DC0EBB-10C0-4F1F-A951-D55AC7832B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2246" y="1197336"/>
            <a:ext cx="7407756" cy="5667546"/>
          </a:xfrm>
          <a:prstGeom prst="rect">
            <a:avLst/>
          </a:prstGeom>
          <a:noFill/>
          <a:extLst>
            <a:ext uri="{909E8E84-426E-40DD-AFC4-6F175D3DCCD1}">
              <a14:hiddenFill xmlns:a14="http://schemas.microsoft.com/office/drawing/2010/main">
                <a:solidFill>
                  <a:srgbClr val="FFFFFF"/>
                </a:solidFill>
              </a14:hiddenFill>
            </a:ext>
          </a:extLst>
        </p:spPr>
      </p:pic>
      <p:sp>
        <p:nvSpPr>
          <p:cNvPr id="9" name="线形标注 1 8"/>
          <p:cNvSpPr/>
          <p:nvPr/>
        </p:nvSpPr>
        <p:spPr>
          <a:xfrm>
            <a:off x="4291845" y="927823"/>
            <a:ext cx="2237282" cy="1812448"/>
          </a:xfrm>
          <a:prstGeom prst="borderCallout1">
            <a:avLst>
              <a:gd name="adj1" fmla="val 64078"/>
              <a:gd name="adj2" fmla="val 97994"/>
              <a:gd name="adj3" fmla="val 107551"/>
              <a:gd name="adj4" fmla="val 149527"/>
            </a:avLst>
          </a:prstGeom>
          <a:noFill/>
          <a:ln w="28575"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zh-CN" altLang="en-US" sz="1400" b="1" dirty="0">
                <a:solidFill>
                  <a:schemeClr val="bg1">
                    <a:lumMod val="50000"/>
                  </a:schemeClr>
                </a:solidFill>
                <a:latin typeface="微软雅黑" panose="020B0503020204020204" pitchFamily="34" charset="-122"/>
                <a:ea typeface="微软雅黑" panose="020B0503020204020204" pitchFamily="34" charset="-122"/>
              </a:rPr>
              <a:t>北京地铁燕房线</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endParaRPr>
          </a:p>
          <a:p>
            <a:pPr algn="ctr">
              <a:lnSpc>
                <a:spcPct val="120000"/>
              </a:lnSpc>
            </a:pP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北京</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新机场线</a:t>
            </a:r>
            <a:endParaRPr lang="en-US" altLang="zh-CN" sz="1400" b="1" dirty="0">
              <a:solidFill>
                <a:schemeClr val="accent6">
                  <a:lumMod val="75000"/>
                </a:schemeClr>
              </a:solidFill>
              <a:latin typeface="微软雅黑" panose="020B0503020204020204" pitchFamily="34" charset="-122"/>
              <a:ea typeface="微软雅黑" panose="020B0503020204020204" pitchFamily="34" charset="-122"/>
            </a:endParaRPr>
          </a:p>
          <a:p>
            <a:pPr algn="ctr">
              <a:lnSpc>
                <a:spcPct val="120000"/>
              </a:lnSpc>
            </a:pP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北京地铁</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19</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号线</a:t>
            </a:r>
            <a:endParaRPr lang="en-US" altLang="zh-CN" sz="1400" b="1" dirty="0">
              <a:solidFill>
                <a:schemeClr val="accent6">
                  <a:lumMod val="75000"/>
                </a:schemeClr>
              </a:solidFill>
              <a:latin typeface="微软雅黑" panose="020B0503020204020204" pitchFamily="34" charset="-122"/>
              <a:ea typeface="微软雅黑" panose="020B0503020204020204" pitchFamily="34" charset="-122"/>
            </a:endParaRPr>
          </a:p>
          <a:p>
            <a:pPr algn="ctr">
              <a:lnSpc>
                <a:spcPct val="120000"/>
              </a:lnSpc>
            </a:pP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北京地铁</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17</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号</a:t>
            </a: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线</a:t>
            </a:r>
            <a:endPar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endParaRPr>
          </a:p>
          <a:p>
            <a:pPr algn="ctr">
              <a:lnSpc>
                <a:spcPct val="120000"/>
              </a:lnSpc>
            </a:pPr>
            <a:r>
              <a:rPr lang="zh-CN" altLang="en-US" sz="1400" b="1" dirty="0" smtClean="0">
                <a:solidFill>
                  <a:schemeClr val="accent2">
                    <a:lumMod val="75000"/>
                  </a:schemeClr>
                </a:solidFill>
                <a:latin typeface="微软雅黑" panose="020B0503020204020204" pitchFamily="34" charset="-122"/>
                <a:ea typeface="微软雅黑" panose="020B0503020204020204" pitchFamily="34" charset="-122"/>
              </a:rPr>
              <a:t>北京平西府大修厂</a:t>
            </a:r>
            <a:endParaRPr lang="en-US" altLang="zh-CN" sz="1400" b="1" dirty="0" smtClean="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cstate="print"/>
          <a:stretch>
            <a:fillRect/>
          </a:stretch>
        </p:blipFill>
        <p:spPr>
          <a:xfrm>
            <a:off x="6391905" y="6162415"/>
            <a:ext cx="318521" cy="537925"/>
          </a:xfrm>
          <a:prstGeom prst="rect">
            <a:avLst/>
          </a:prstGeom>
        </p:spPr>
      </p:pic>
      <p:sp>
        <p:nvSpPr>
          <p:cNvPr id="11" name="线形标注 1 10"/>
          <p:cNvSpPr/>
          <p:nvPr/>
        </p:nvSpPr>
        <p:spPr>
          <a:xfrm>
            <a:off x="3088302" y="6079278"/>
            <a:ext cx="1143239" cy="441435"/>
          </a:xfrm>
          <a:prstGeom prst="borderCallout1">
            <a:avLst>
              <a:gd name="adj1" fmla="val 49613"/>
              <a:gd name="adj2" fmla="val 100139"/>
              <a:gd name="adj3" fmla="val 51601"/>
              <a:gd name="adj4" fmla="val 304982"/>
            </a:avLst>
          </a:prstGeom>
          <a:noFill/>
          <a:ln w="28575"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pP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越南河内线</a:t>
            </a:r>
            <a:endParaRPr lang="en-US" altLang="zh-CN" sz="1400"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12" name="Picture 4" descr="C:\Users\yuemei.peng\Desktop\绿色.png"/>
          <p:cNvPicPr>
            <a:picLocks noChangeAspect="1" noChangeArrowheads="1"/>
          </p:cNvPicPr>
          <p:nvPr/>
        </p:nvPicPr>
        <p:blipFill>
          <a:blip r:embed="rId5" cstate="print"/>
          <a:srcRect/>
          <a:stretch>
            <a:fillRect/>
          </a:stretch>
        </p:blipFill>
        <p:spPr bwMode="auto">
          <a:xfrm>
            <a:off x="7516807" y="3889005"/>
            <a:ext cx="263259" cy="411396"/>
          </a:xfrm>
          <a:prstGeom prst="rect">
            <a:avLst/>
          </a:prstGeom>
          <a:noFill/>
        </p:spPr>
      </p:pic>
      <p:pic>
        <p:nvPicPr>
          <p:cNvPr id="13" name="Picture 4" descr="C:\Users\yuemei.peng\Desktop\绿色.png"/>
          <p:cNvPicPr>
            <a:picLocks noChangeAspect="1" noChangeArrowheads="1"/>
          </p:cNvPicPr>
          <p:nvPr/>
        </p:nvPicPr>
        <p:blipFill>
          <a:blip r:embed="rId5" cstate="print"/>
          <a:srcRect/>
          <a:stretch>
            <a:fillRect/>
          </a:stretch>
        </p:blipFill>
        <p:spPr bwMode="auto">
          <a:xfrm>
            <a:off x="7543809" y="2523622"/>
            <a:ext cx="263259" cy="411396"/>
          </a:xfrm>
          <a:prstGeom prst="rect">
            <a:avLst/>
          </a:prstGeom>
          <a:noFill/>
        </p:spPr>
      </p:pic>
      <p:pic>
        <p:nvPicPr>
          <p:cNvPr id="14" name="Picture 4" descr="C:\Users\yuemei.peng\Desktop\绿色.png"/>
          <p:cNvPicPr>
            <a:picLocks noChangeAspect="1" noChangeArrowheads="1"/>
          </p:cNvPicPr>
          <p:nvPr/>
        </p:nvPicPr>
        <p:blipFill>
          <a:blip r:embed="rId5" cstate="print"/>
          <a:srcRect/>
          <a:stretch>
            <a:fillRect/>
          </a:stretch>
        </p:blipFill>
        <p:spPr bwMode="auto">
          <a:xfrm>
            <a:off x="6462604" y="6094298"/>
            <a:ext cx="263259" cy="411396"/>
          </a:xfrm>
          <a:prstGeom prst="rect">
            <a:avLst/>
          </a:prstGeom>
          <a:noFill/>
        </p:spPr>
      </p:pic>
      <p:pic>
        <p:nvPicPr>
          <p:cNvPr id="15" name="Picture 4" descr="C:\Users\yuemei.peng\Desktop\绿色.png"/>
          <p:cNvPicPr>
            <a:picLocks noChangeAspect="1" noChangeArrowheads="1"/>
          </p:cNvPicPr>
          <p:nvPr/>
        </p:nvPicPr>
        <p:blipFill>
          <a:blip r:embed="rId5" cstate="print"/>
          <a:srcRect/>
          <a:stretch>
            <a:fillRect/>
          </a:stretch>
        </p:blipFill>
        <p:spPr bwMode="auto">
          <a:xfrm>
            <a:off x="7280550" y="3284031"/>
            <a:ext cx="263259" cy="411396"/>
          </a:xfrm>
          <a:prstGeom prst="rect">
            <a:avLst/>
          </a:prstGeom>
          <a:noFill/>
        </p:spPr>
      </p:pic>
      <p:sp>
        <p:nvSpPr>
          <p:cNvPr id="16" name="线形标注 1 15"/>
          <p:cNvSpPr/>
          <p:nvPr/>
        </p:nvSpPr>
        <p:spPr>
          <a:xfrm>
            <a:off x="7280449" y="6299995"/>
            <a:ext cx="1093076" cy="441435"/>
          </a:xfrm>
          <a:prstGeom prst="borderCallout1">
            <a:avLst>
              <a:gd name="adj1" fmla="val 48733"/>
              <a:gd name="adj2" fmla="val -251"/>
              <a:gd name="adj3" fmla="val -159073"/>
              <a:gd name="adj4" fmla="val -45918"/>
            </a:avLst>
          </a:prstGeom>
          <a:noFill/>
          <a:ln w="28575"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120000"/>
              </a:lnSpc>
              <a:defRPr/>
            </a:pP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南宁</a:t>
            </a:r>
            <a:r>
              <a:rPr lang="en-US" altLang="zh-CN" sz="1400" b="1" dirty="0">
                <a:solidFill>
                  <a:schemeClr val="accent6">
                    <a:lumMod val="75000"/>
                  </a:schemeClr>
                </a:solidFill>
                <a:latin typeface="微软雅黑" panose="020B0503020204020204" pitchFamily="34" charset="-122"/>
                <a:ea typeface="微软雅黑" panose="020B0503020204020204" pitchFamily="34" charset="-122"/>
              </a:rPr>
              <a:t>5</a:t>
            </a: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号</a:t>
            </a:r>
            <a:r>
              <a:rPr lang="zh-CN" altLang="en-US" sz="1400" b="1" dirty="0">
                <a:solidFill>
                  <a:schemeClr val="accent6">
                    <a:lumMod val="75000"/>
                  </a:schemeClr>
                </a:solidFill>
                <a:latin typeface="微软雅黑" panose="020B0503020204020204" pitchFamily="34" charset="-122"/>
                <a:ea typeface="微软雅黑" panose="020B0503020204020204" pitchFamily="34" charset="-122"/>
              </a:rPr>
              <a:t>线</a:t>
            </a:r>
          </a:p>
        </p:txBody>
      </p:sp>
      <p:pic>
        <p:nvPicPr>
          <p:cNvPr id="17" name="Picture 4" descr="C:\Users\yuemei.peng\Desktop\绿色.png"/>
          <p:cNvPicPr>
            <a:picLocks noChangeAspect="1" noChangeArrowheads="1"/>
          </p:cNvPicPr>
          <p:nvPr/>
        </p:nvPicPr>
        <p:blipFill>
          <a:blip r:embed="rId5" cstate="print"/>
          <a:srcRect/>
          <a:stretch>
            <a:fillRect/>
          </a:stretch>
        </p:blipFill>
        <p:spPr bwMode="auto">
          <a:xfrm>
            <a:off x="6630769" y="5221940"/>
            <a:ext cx="263259" cy="411396"/>
          </a:xfrm>
          <a:prstGeom prst="rect">
            <a:avLst/>
          </a:prstGeom>
          <a:noFill/>
        </p:spPr>
      </p:pic>
      <p:sp>
        <p:nvSpPr>
          <p:cNvPr id="18" name="线形标注 1 17"/>
          <p:cNvSpPr/>
          <p:nvPr/>
        </p:nvSpPr>
        <p:spPr>
          <a:xfrm>
            <a:off x="10243860" y="3831195"/>
            <a:ext cx="1150884" cy="441435"/>
          </a:xfrm>
          <a:prstGeom prst="borderCallout1">
            <a:avLst>
              <a:gd name="adj1" fmla="val 54503"/>
              <a:gd name="adj2" fmla="val -559"/>
              <a:gd name="adj3" fmla="val 99817"/>
              <a:gd name="adj4" fmla="val -223005"/>
            </a:avLst>
          </a:prstGeom>
          <a:noFill/>
          <a:ln w="28575"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武汉</a:t>
            </a:r>
            <a:r>
              <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rPr>
              <a:t>5</a:t>
            </a: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号线</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9" name="线形标注 1 18"/>
          <p:cNvSpPr/>
          <p:nvPr/>
        </p:nvSpPr>
        <p:spPr>
          <a:xfrm>
            <a:off x="10142213" y="2833587"/>
            <a:ext cx="1150884" cy="441435"/>
          </a:xfrm>
          <a:prstGeom prst="borderCallout1">
            <a:avLst>
              <a:gd name="adj1" fmla="val 53064"/>
              <a:gd name="adj2" fmla="val -1111"/>
              <a:gd name="adj3" fmla="val 183249"/>
              <a:gd name="adj4" fmla="val -235144"/>
            </a:avLst>
          </a:prstGeom>
          <a:noFill/>
          <a:ln w="28575"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合肥</a:t>
            </a:r>
            <a:r>
              <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rPr>
              <a:t>5</a:t>
            </a: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号线</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20" name="Picture 4" descr="C:\Users\yuemei.peng\Desktop\绿色.png"/>
          <p:cNvPicPr>
            <a:picLocks noChangeAspect="1" noChangeArrowheads="1"/>
          </p:cNvPicPr>
          <p:nvPr/>
        </p:nvPicPr>
        <p:blipFill>
          <a:blip r:embed="rId5" cstate="print"/>
          <a:srcRect/>
          <a:stretch>
            <a:fillRect/>
          </a:stretch>
        </p:blipFill>
        <p:spPr bwMode="auto">
          <a:xfrm>
            <a:off x="7714722" y="2961995"/>
            <a:ext cx="263259" cy="411396"/>
          </a:xfrm>
          <a:prstGeom prst="rect">
            <a:avLst/>
          </a:prstGeom>
          <a:noFill/>
        </p:spPr>
      </p:pic>
      <p:sp>
        <p:nvSpPr>
          <p:cNvPr id="21" name="线形标注 1 20"/>
          <p:cNvSpPr/>
          <p:nvPr/>
        </p:nvSpPr>
        <p:spPr>
          <a:xfrm>
            <a:off x="10142213" y="2210607"/>
            <a:ext cx="1150884" cy="441435"/>
          </a:xfrm>
          <a:prstGeom prst="borderCallout1">
            <a:avLst>
              <a:gd name="adj1" fmla="val 53064"/>
              <a:gd name="adj2" fmla="val -1111"/>
              <a:gd name="adj3" fmla="val 258051"/>
              <a:gd name="adj4" fmla="val -199832"/>
            </a:avLst>
          </a:prstGeom>
          <a:noFill/>
          <a:ln w="28575"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济南</a:t>
            </a:r>
            <a:r>
              <a:rPr lang="en-US" altLang="zh-CN" sz="1400" b="1" dirty="0" smtClean="0">
                <a:solidFill>
                  <a:schemeClr val="accent6">
                    <a:lumMod val="75000"/>
                  </a:schemeClr>
                </a:solidFill>
                <a:latin typeface="微软雅黑" panose="020B0503020204020204" pitchFamily="34" charset="-122"/>
                <a:ea typeface="微软雅黑" panose="020B0503020204020204" pitchFamily="34" charset="-122"/>
              </a:rPr>
              <a:t>R2</a:t>
            </a:r>
            <a:r>
              <a:rPr lang="zh-CN" altLang="en-US" sz="1400" b="1" dirty="0" smtClean="0">
                <a:solidFill>
                  <a:schemeClr val="accent6">
                    <a:lumMod val="75000"/>
                  </a:schemeClr>
                </a:solidFill>
                <a:latin typeface="微软雅黑" panose="020B0503020204020204" pitchFamily="34" charset="-122"/>
                <a:ea typeface="微软雅黑" panose="020B0503020204020204" pitchFamily="34" charset="-122"/>
              </a:rPr>
              <a:t>线</a:t>
            </a:r>
            <a:endParaRPr lang="zh-CN" altLang="en-US" sz="14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23" name="文本框 33">
            <a:extLst>
              <a:ext uri="{FF2B5EF4-FFF2-40B4-BE49-F238E27FC236}">
                <a16:creationId xmlns:a16="http://schemas.microsoft.com/office/drawing/2014/main" xmlns="" id="{E1B2B8BF-8CF0-4C03-853E-2B90477B1542}"/>
              </a:ext>
            </a:extLst>
          </p:cNvPr>
          <p:cNvSpPr txBox="1">
            <a:spLocks noChangeArrowheads="1"/>
          </p:cNvSpPr>
          <p:nvPr/>
        </p:nvSpPr>
        <p:spPr bwMode="auto">
          <a:xfrm>
            <a:off x="-88948" y="1361245"/>
            <a:ext cx="3678582" cy="477054"/>
          </a:xfrm>
          <a:prstGeom prst="rect">
            <a:avLst/>
          </a:prstGeom>
          <a:noFill/>
          <a:extLst/>
        </p:spPr>
        <p:txBody>
          <a:bodyPr wrap="square" rtlCol="0">
            <a:spAutoFit/>
          </a:bodyPr>
          <a:lstStyle>
            <a:defPPr>
              <a:defRPr lang="zh-CN"/>
            </a:defPPr>
            <a:lvl1pPr>
              <a:defRPr sz="2500" b="1">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solidFill>
                  <a:schemeClr val="accent2">
                    <a:lumMod val="75000"/>
                  </a:schemeClr>
                </a:solidFill>
              </a:rPr>
              <a:t>采用互联互通</a:t>
            </a:r>
            <a:r>
              <a:rPr lang="zh-CN" altLang="en-US" dirty="0" smtClean="0">
                <a:solidFill>
                  <a:schemeClr val="accent2">
                    <a:lumMod val="75000"/>
                  </a:schemeClr>
                </a:solidFill>
              </a:rPr>
              <a:t>技术</a:t>
            </a:r>
            <a:endParaRPr lang="en-US" altLang="zh-CN" dirty="0">
              <a:solidFill>
                <a:schemeClr val="accent2">
                  <a:lumMod val="75000"/>
                </a:schemeClr>
              </a:solidFill>
            </a:endParaRPr>
          </a:p>
        </p:txBody>
      </p:sp>
      <p:sp>
        <p:nvSpPr>
          <p:cNvPr id="26" name="矩形 25"/>
          <p:cNvSpPr/>
          <p:nvPr/>
        </p:nvSpPr>
        <p:spPr>
          <a:xfrm>
            <a:off x="7342853" y="723874"/>
            <a:ext cx="4194297" cy="477054"/>
          </a:xfrm>
          <a:prstGeom prst="rect">
            <a:avLst/>
          </a:prstGeom>
          <a:noFill/>
        </p:spPr>
        <p:txBody>
          <a:bodyPr wrap="square" rtlCol="0">
            <a:spAutoFit/>
          </a:bodyPr>
          <a:lstStyle/>
          <a:p>
            <a:r>
              <a:rPr lang="en-US" altLang="zh-CN" sz="2500" b="1" dirty="0" smtClean="0">
                <a:solidFill>
                  <a:srgbClr val="2E75B6"/>
                </a:solidFill>
                <a:latin typeface="微软雅黑" panose="020B0503020204020204" pitchFamily="34" charset="-122"/>
                <a:ea typeface="微软雅黑" panose="020B0503020204020204" pitchFamily="34" charset="-122"/>
                <a:cs typeface="Times New Roman" panose="02020603050405020304" pitchFamily="18" charset="0"/>
              </a:rPr>
              <a:t>TIFLOCK-200</a:t>
            </a:r>
            <a:r>
              <a:rPr lang="zh-CN" altLang="en-US" sz="2500" b="1" dirty="0" smtClean="0">
                <a:solidFill>
                  <a:srgbClr val="2E75B6"/>
                </a:solidFill>
                <a:latin typeface="微软雅黑" panose="020B0503020204020204" pitchFamily="34" charset="-122"/>
                <a:ea typeface="微软雅黑" panose="020B0503020204020204" pitchFamily="34" charset="-122"/>
                <a:cs typeface="Times New Roman" panose="02020603050405020304" pitchFamily="18" charset="0"/>
              </a:rPr>
              <a:t>型计算机联锁</a:t>
            </a:r>
            <a:endParaRPr lang="zh-CN" altLang="en-US" sz="2500" b="1" dirty="0">
              <a:solidFill>
                <a:srgbClr val="2E75B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文本框 33">
            <a:extLst>
              <a:ext uri="{FF2B5EF4-FFF2-40B4-BE49-F238E27FC236}">
                <a16:creationId xmlns:a16="http://schemas.microsoft.com/office/drawing/2014/main" xmlns="" id="{E1B2B8BF-8CF0-4C03-853E-2B90477B1542}"/>
              </a:ext>
            </a:extLst>
          </p:cNvPr>
          <p:cNvSpPr txBox="1">
            <a:spLocks noChangeArrowheads="1"/>
          </p:cNvSpPr>
          <p:nvPr/>
        </p:nvSpPr>
        <p:spPr bwMode="auto">
          <a:xfrm>
            <a:off x="-88948" y="3288707"/>
            <a:ext cx="3678582" cy="477054"/>
          </a:xfrm>
          <a:prstGeom prst="rect">
            <a:avLst/>
          </a:prstGeom>
          <a:noFill/>
          <a:extLst/>
        </p:spPr>
        <p:txBody>
          <a:bodyPr wrap="square" rtlCol="0">
            <a:spAutoFit/>
          </a:bodyPr>
          <a:lstStyle>
            <a:defPPr>
              <a:defRPr lang="zh-CN"/>
            </a:defPPr>
            <a:lvl1pPr>
              <a:defRPr sz="2500" b="1">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smtClean="0">
                <a:solidFill>
                  <a:schemeClr val="accent2">
                    <a:lumMod val="75000"/>
                  </a:schemeClr>
                </a:solidFill>
              </a:rPr>
              <a:t>采用</a:t>
            </a:r>
            <a:r>
              <a:rPr lang="en-US" altLang="zh-CN" dirty="0" smtClean="0">
                <a:solidFill>
                  <a:schemeClr val="accent2">
                    <a:lumMod val="75000"/>
                  </a:schemeClr>
                </a:solidFill>
              </a:rPr>
              <a:t>I-FAO</a:t>
            </a:r>
            <a:r>
              <a:rPr lang="zh-CN" altLang="en-US" dirty="0" smtClean="0">
                <a:solidFill>
                  <a:schemeClr val="accent2">
                    <a:lumMod val="75000"/>
                  </a:schemeClr>
                </a:solidFill>
              </a:rPr>
              <a:t>技术</a:t>
            </a:r>
            <a:endParaRPr lang="en-US" altLang="zh-CN" dirty="0">
              <a:solidFill>
                <a:schemeClr val="accent2">
                  <a:lumMod val="75000"/>
                </a:schemeClr>
              </a:solidFill>
            </a:endParaRPr>
          </a:p>
        </p:txBody>
      </p:sp>
      <p:sp>
        <p:nvSpPr>
          <p:cNvPr id="2" name="矩形 1"/>
          <p:cNvSpPr/>
          <p:nvPr/>
        </p:nvSpPr>
        <p:spPr>
          <a:xfrm>
            <a:off x="-1" y="1834047"/>
            <a:ext cx="2776763" cy="1089529"/>
          </a:xfrm>
          <a:prstGeom prst="rect">
            <a:avLst/>
          </a:prstGeom>
        </p:spPr>
        <p:txBody>
          <a:bodyPr wrap="square">
            <a:spAutoFit/>
          </a:bodyPr>
          <a:lstStyle/>
          <a:p>
            <a:pPr>
              <a:lnSpc>
                <a:spcPct val="120000"/>
              </a:lnSpc>
            </a:pPr>
            <a:r>
              <a:rPr lang="en-US" altLang="zh-CN" b="1" dirty="0" smtClean="0">
                <a:latin typeface="微软雅黑" panose="020B0503020204020204" pitchFamily="34" charset="-122"/>
                <a:ea typeface="微软雅黑" panose="020B0503020204020204" pitchFamily="34" charset="-122"/>
              </a:rPr>
              <a:t>01 </a:t>
            </a:r>
            <a:r>
              <a:rPr lang="zh-CN" altLang="en-US" b="1" dirty="0" smtClean="0">
                <a:latin typeface="微软雅黑" panose="020B0503020204020204" pitchFamily="34" charset="-122"/>
                <a:ea typeface="微软雅黑" panose="020B0503020204020204" pitchFamily="34" charset="-122"/>
              </a:rPr>
              <a:t>越南</a:t>
            </a:r>
            <a:r>
              <a:rPr lang="zh-CN" altLang="en-US" b="1" dirty="0">
                <a:latin typeface="微软雅黑" panose="020B0503020204020204" pitchFamily="34" charset="-122"/>
                <a:ea typeface="微软雅黑" panose="020B0503020204020204" pitchFamily="34" charset="-122"/>
              </a:rPr>
              <a:t>河内</a:t>
            </a:r>
            <a:r>
              <a:rPr lang="zh-CN" altLang="en-US" b="1" dirty="0" smtClean="0">
                <a:latin typeface="微软雅黑" panose="020B0503020204020204" pitchFamily="34" charset="-122"/>
                <a:ea typeface="微软雅黑" panose="020B0503020204020204" pitchFamily="34" charset="-122"/>
              </a:rPr>
              <a:t>线</a:t>
            </a:r>
            <a:endParaRPr lang="en-US" altLang="zh-CN" b="1" dirty="0">
              <a:latin typeface="微软雅黑" panose="020B0503020204020204" pitchFamily="34" charset="-122"/>
              <a:ea typeface="微软雅黑" panose="020B0503020204020204" pitchFamily="34" charset="-122"/>
            </a:endParaRPr>
          </a:p>
          <a:p>
            <a:pPr>
              <a:lnSpc>
                <a:spcPct val="120000"/>
              </a:lnSpc>
            </a:pPr>
            <a:r>
              <a:rPr lang="en-US" altLang="zh-CN" b="1" dirty="0" smtClean="0">
                <a:latin typeface="微软雅黑" panose="020B0503020204020204" pitchFamily="34" charset="-122"/>
                <a:ea typeface="微软雅黑" panose="020B0503020204020204" pitchFamily="34" charset="-122"/>
              </a:rPr>
              <a:t>02 </a:t>
            </a:r>
            <a:r>
              <a:rPr lang="zh-CN" altLang="en-US" b="1" dirty="0">
                <a:latin typeface="微软雅黑" panose="020B0503020204020204" pitchFamily="34" charset="-122"/>
                <a:ea typeface="微软雅黑" panose="020B0503020204020204" pitchFamily="34" charset="-122"/>
              </a:rPr>
              <a:t>合肥</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号线</a:t>
            </a:r>
            <a:endParaRPr lang="en-US" altLang="zh-CN" b="1" dirty="0">
              <a:latin typeface="微软雅黑" panose="020B0503020204020204" pitchFamily="34" charset="-122"/>
              <a:ea typeface="微软雅黑" panose="020B0503020204020204" pitchFamily="34" charset="-122"/>
            </a:endParaRPr>
          </a:p>
          <a:p>
            <a:pPr>
              <a:lnSpc>
                <a:spcPct val="120000"/>
              </a:lnSpc>
            </a:pPr>
            <a:endParaRPr lang="en-US" altLang="zh-CN" b="1" dirty="0">
              <a:latin typeface="微软雅黑" panose="020B0503020204020204" pitchFamily="34" charset="-122"/>
              <a:ea typeface="微软雅黑" panose="020B0503020204020204" pitchFamily="34" charset="-122"/>
            </a:endParaRPr>
          </a:p>
        </p:txBody>
      </p:sp>
      <p:sp>
        <p:nvSpPr>
          <p:cNvPr id="32" name="矩形 31"/>
          <p:cNvSpPr/>
          <p:nvPr/>
        </p:nvSpPr>
        <p:spPr>
          <a:xfrm>
            <a:off x="39256" y="3709187"/>
            <a:ext cx="2737506" cy="2419124"/>
          </a:xfrm>
          <a:prstGeom prst="rect">
            <a:avLst/>
          </a:prstGeom>
        </p:spPr>
        <p:txBody>
          <a:bodyPr wrap="square">
            <a:spAutoFit/>
          </a:bodyPr>
          <a:lstStyle/>
          <a:p>
            <a:pPr>
              <a:lnSpc>
                <a:spcPct val="120000"/>
              </a:lnSpc>
            </a:pPr>
            <a:r>
              <a:rPr lang="en-US" altLang="zh-CN" b="1" dirty="0" smtClean="0">
                <a:solidFill>
                  <a:schemeClr val="accent6">
                    <a:lumMod val="50000"/>
                  </a:schemeClr>
                </a:solidFill>
                <a:latin typeface="微软雅黑" panose="020B0503020204020204" pitchFamily="34" charset="-122"/>
                <a:ea typeface="微软雅黑" panose="020B0503020204020204" pitchFamily="34" charset="-122"/>
              </a:rPr>
              <a:t>01 </a:t>
            </a:r>
            <a:r>
              <a:rPr lang="zh-CN" altLang="en-US" b="1" dirty="0" smtClean="0">
                <a:solidFill>
                  <a:schemeClr val="accent6">
                    <a:lumMod val="50000"/>
                  </a:schemeClr>
                </a:solidFill>
                <a:latin typeface="微软雅黑" panose="020B0503020204020204" pitchFamily="34" charset="-122"/>
                <a:ea typeface="微软雅黑" panose="020B0503020204020204" pitchFamily="34" charset="-122"/>
              </a:rPr>
              <a:t>北京地铁</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燕房线</a:t>
            </a:r>
            <a:endParaRPr lang="en-US" altLang="zh-CN" b="1" dirty="0">
              <a:solidFill>
                <a:schemeClr val="accent6">
                  <a:lumMod val="50000"/>
                </a:schemeClr>
              </a:solidFill>
              <a:latin typeface="微软雅黑" panose="020B0503020204020204" pitchFamily="34" charset="-122"/>
              <a:ea typeface="微软雅黑" panose="020B0503020204020204" pitchFamily="34" charset="-122"/>
            </a:endParaRPr>
          </a:p>
          <a:p>
            <a:pPr>
              <a:lnSpc>
                <a:spcPct val="120000"/>
              </a:lnSpc>
            </a:pPr>
            <a:r>
              <a:rPr lang="en-US" altLang="zh-CN" b="1" dirty="0" smtClean="0">
                <a:latin typeface="微软雅黑" panose="020B0503020204020204" pitchFamily="34" charset="-122"/>
                <a:ea typeface="微软雅黑" panose="020B0503020204020204" pitchFamily="34" charset="-122"/>
              </a:rPr>
              <a:t>02 </a:t>
            </a:r>
            <a:r>
              <a:rPr lang="zh-CN" altLang="en-US" b="1" dirty="0" smtClean="0">
                <a:latin typeface="微软雅黑" panose="020B0503020204020204" pitchFamily="34" charset="-122"/>
                <a:ea typeface="微软雅黑" panose="020B0503020204020204" pitchFamily="34" charset="-122"/>
              </a:rPr>
              <a:t>北京</a:t>
            </a:r>
            <a:r>
              <a:rPr lang="zh-CN" altLang="en-US" b="1" dirty="0">
                <a:latin typeface="微软雅黑" panose="020B0503020204020204" pitchFamily="34" charset="-122"/>
                <a:ea typeface="微软雅黑" panose="020B0503020204020204" pitchFamily="34" charset="-122"/>
              </a:rPr>
              <a:t>新机场线</a:t>
            </a:r>
            <a:endParaRPr lang="en-US" altLang="zh-CN" b="1" dirty="0">
              <a:latin typeface="微软雅黑" panose="020B0503020204020204" pitchFamily="34" charset="-122"/>
              <a:ea typeface="微软雅黑" panose="020B0503020204020204" pitchFamily="34" charset="-122"/>
            </a:endParaRPr>
          </a:p>
          <a:p>
            <a:pPr>
              <a:lnSpc>
                <a:spcPct val="120000"/>
              </a:lnSpc>
            </a:pPr>
            <a:r>
              <a:rPr lang="en-US" altLang="zh-CN" b="1" dirty="0" smtClean="0">
                <a:latin typeface="微软雅黑" panose="020B0503020204020204" pitchFamily="34" charset="-122"/>
                <a:ea typeface="微软雅黑" panose="020B0503020204020204" pitchFamily="34" charset="-122"/>
              </a:rPr>
              <a:t>03 </a:t>
            </a:r>
            <a:r>
              <a:rPr lang="zh-CN" altLang="en-US" b="1" dirty="0" smtClean="0">
                <a:latin typeface="微软雅黑" panose="020B0503020204020204" pitchFamily="34" charset="-122"/>
                <a:ea typeface="微软雅黑" panose="020B0503020204020204" pitchFamily="34" charset="-122"/>
              </a:rPr>
              <a:t>北京地铁</a:t>
            </a:r>
            <a:r>
              <a:rPr lang="en-US" altLang="zh-CN" b="1" dirty="0">
                <a:latin typeface="微软雅黑" panose="020B0503020204020204" pitchFamily="34" charset="-122"/>
                <a:ea typeface="微软雅黑" panose="020B0503020204020204" pitchFamily="34" charset="-122"/>
              </a:rPr>
              <a:t>19</a:t>
            </a:r>
            <a:r>
              <a:rPr lang="zh-CN" altLang="en-US" b="1" dirty="0">
                <a:latin typeface="微软雅黑" panose="020B0503020204020204" pitchFamily="34" charset="-122"/>
                <a:ea typeface="微软雅黑" panose="020B0503020204020204" pitchFamily="34" charset="-122"/>
              </a:rPr>
              <a:t>号线</a:t>
            </a:r>
            <a:endParaRPr lang="en-US" altLang="zh-CN" b="1" dirty="0">
              <a:latin typeface="微软雅黑" panose="020B0503020204020204" pitchFamily="34" charset="-122"/>
              <a:ea typeface="微软雅黑" panose="020B0503020204020204" pitchFamily="34" charset="-122"/>
            </a:endParaRPr>
          </a:p>
          <a:p>
            <a:pPr>
              <a:lnSpc>
                <a:spcPct val="120000"/>
              </a:lnSpc>
            </a:pPr>
            <a:r>
              <a:rPr lang="en-US" altLang="zh-CN" b="1" dirty="0" smtClean="0">
                <a:latin typeface="微软雅黑" panose="020B0503020204020204" pitchFamily="34" charset="-122"/>
                <a:ea typeface="微软雅黑" panose="020B0503020204020204" pitchFamily="34" charset="-122"/>
              </a:rPr>
              <a:t>04 </a:t>
            </a:r>
            <a:r>
              <a:rPr lang="zh-CN" altLang="en-US" b="1" dirty="0" smtClean="0">
                <a:latin typeface="微软雅黑" panose="020B0503020204020204" pitchFamily="34" charset="-122"/>
                <a:ea typeface="微软雅黑" panose="020B0503020204020204" pitchFamily="34" charset="-122"/>
              </a:rPr>
              <a:t>北京地铁</a:t>
            </a:r>
            <a:r>
              <a:rPr lang="en-US" altLang="zh-CN" b="1" dirty="0">
                <a:latin typeface="微软雅黑" panose="020B0503020204020204" pitchFamily="34" charset="-122"/>
                <a:ea typeface="微软雅黑" panose="020B0503020204020204" pitchFamily="34" charset="-122"/>
              </a:rPr>
              <a:t>17</a:t>
            </a:r>
            <a:r>
              <a:rPr lang="zh-CN" altLang="en-US" b="1" dirty="0">
                <a:latin typeface="微软雅黑" panose="020B0503020204020204" pitchFamily="34" charset="-122"/>
                <a:ea typeface="微软雅黑" panose="020B0503020204020204" pitchFamily="34" charset="-122"/>
              </a:rPr>
              <a:t>号</a:t>
            </a:r>
            <a:r>
              <a:rPr lang="zh-CN" altLang="en-US" b="1" dirty="0" smtClean="0">
                <a:latin typeface="微软雅黑" panose="020B0503020204020204" pitchFamily="34" charset="-122"/>
                <a:ea typeface="微软雅黑" panose="020B0503020204020204" pitchFamily="34" charset="-122"/>
              </a:rPr>
              <a:t>线</a:t>
            </a:r>
            <a:endParaRPr lang="en-US" altLang="zh-CN" b="1" dirty="0" smtClean="0">
              <a:latin typeface="微软雅黑" panose="020B0503020204020204" pitchFamily="34" charset="-122"/>
              <a:ea typeface="微软雅黑" panose="020B0503020204020204" pitchFamily="34" charset="-122"/>
            </a:endParaRPr>
          </a:p>
          <a:p>
            <a:pPr>
              <a:lnSpc>
                <a:spcPct val="120000"/>
              </a:lnSpc>
            </a:pPr>
            <a:r>
              <a:rPr lang="en-US" altLang="zh-CN" b="1" dirty="0" smtClean="0">
                <a:latin typeface="微软雅黑" panose="020B0503020204020204" pitchFamily="34" charset="-122"/>
                <a:ea typeface="微软雅黑" panose="020B0503020204020204" pitchFamily="34" charset="-122"/>
              </a:rPr>
              <a:t>05 </a:t>
            </a:r>
            <a:r>
              <a:rPr lang="zh-CN" altLang="en-US" b="1" dirty="0" smtClean="0">
                <a:latin typeface="微软雅黑" panose="020B0503020204020204" pitchFamily="34" charset="-122"/>
                <a:ea typeface="微软雅黑" panose="020B0503020204020204" pitchFamily="34" charset="-122"/>
              </a:rPr>
              <a:t>南宁</a:t>
            </a:r>
            <a:r>
              <a:rPr lang="en-US" altLang="zh-CN" b="1" dirty="0" smtClean="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号</a:t>
            </a:r>
            <a:r>
              <a:rPr lang="zh-CN" altLang="en-US" b="1" dirty="0" smtClean="0">
                <a:latin typeface="微软雅黑" panose="020B0503020204020204" pitchFamily="34" charset="-122"/>
                <a:ea typeface="微软雅黑" panose="020B0503020204020204" pitchFamily="34" charset="-122"/>
              </a:rPr>
              <a:t>线</a:t>
            </a:r>
            <a:endParaRPr lang="en-US" altLang="zh-CN" b="1" dirty="0" smtClean="0">
              <a:latin typeface="微软雅黑" panose="020B0503020204020204" pitchFamily="34" charset="-122"/>
              <a:ea typeface="微软雅黑" panose="020B0503020204020204" pitchFamily="34" charset="-122"/>
            </a:endParaRPr>
          </a:p>
          <a:p>
            <a:pPr>
              <a:lnSpc>
                <a:spcPct val="120000"/>
              </a:lnSpc>
            </a:pPr>
            <a:r>
              <a:rPr lang="en-US" altLang="zh-CN" b="1" dirty="0" smtClean="0">
                <a:latin typeface="微软雅黑" panose="020B0503020204020204" pitchFamily="34" charset="-122"/>
                <a:ea typeface="微软雅黑" panose="020B0503020204020204" pitchFamily="34" charset="-122"/>
              </a:rPr>
              <a:t>06 </a:t>
            </a:r>
            <a:r>
              <a:rPr lang="zh-CN" altLang="en-US" b="1" dirty="0" smtClean="0">
                <a:latin typeface="微软雅黑" panose="020B0503020204020204" pitchFamily="34" charset="-122"/>
                <a:ea typeface="微软雅黑" panose="020B0503020204020204" pitchFamily="34" charset="-122"/>
              </a:rPr>
              <a:t>武汉</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号线</a:t>
            </a:r>
            <a:endParaRPr lang="en-US" altLang="zh-CN" b="1" dirty="0">
              <a:latin typeface="微软雅黑" panose="020B0503020204020204" pitchFamily="34" charset="-122"/>
              <a:ea typeface="微软雅黑" panose="020B0503020204020204" pitchFamily="34" charset="-122"/>
            </a:endParaRPr>
          </a:p>
          <a:p>
            <a:pPr>
              <a:lnSpc>
                <a:spcPct val="120000"/>
              </a:lnSpc>
            </a:pPr>
            <a:r>
              <a:rPr lang="en-US" altLang="zh-CN" b="1" dirty="0" smtClean="0">
                <a:latin typeface="微软雅黑" panose="020B0503020204020204" pitchFamily="34" charset="-122"/>
                <a:ea typeface="微软雅黑" panose="020B0503020204020204" pitchFamily="34" charset="-122"/>
              </a:rPr>
              <a:t>07 </a:t>
            </a:r>
            <a:r>
              <a:rPr lang="zh-CN" altLang="en-US" b="1" dirty="0" smtClean="0">
                <a:latin typeface="微软雅黑" panose="020B0503020204020204" pitchFamily="34" charset="-122"/>
                <a:ea typeface="微软雅黑" panose="020B0503020204020204" pitchFamily="34" charset="-122"/>
              </a:rPr>
              <a:t>济南</a:t>
            </a:r>
            <a:r>
              <a:rPr lang="en-US" altLang="zh-CN" b="1" dirty="0">
                <a:latin typeface="微软雅黑" panose="020B0503020204020204" pitchFamily="34" charset="-122"/>
                <a:ea typeface="微软雅黑" panose="020B0503020204020204" pitchFamily="34" charset="-122"/>
              </a:rPr>
              <a:t>R2</a:t>
            </a:r>
            <a:r>
              <a:rPr lang="zh-CN" altLang="en-US" b="1" dirty="0" smtClean="0">
                <a:latin typeface="微软雅黑" panose="020B0503020204020204" pitchFamily="34" charset="-122"/>
                <a:ea typeface="微软雅黑" panose="020B0503020204020204" pitchFamily="34" charset="-122"/>
              </a:rPr>
              <a:t>线</a:t>
            </a:r>
            <a:endParaRPr lang="en-US" altLang="zh-CN" b="1" dirty="0">
              <a:latin typeface="微软雅黑" panose="020B0503020204020204" pitchFamily="34" charset="-122"/>
              <a:ea typeface="微软雅黑" panose="020B0503020204020204" pitchFamily="34" charset="-122"/>
            </a:endParaRPr>
          </a:p>
        </p:txBody>
      </p:sp>
      <p:sp>
        <p:nvSpPr>
          <p:cNvPr id="33" name="矩形 32"/>
          <p:cNvSpPr/>
          <p:nvPr/>
        </p:nvSpPr>
        <p:spPr>
          <a:xfrm>
            <a:off x="-1" y="6303757"/>
            <a:ext cx="2723824" cy="396583"/>
          </a:xfrm>
          <a:prstGeom prst="rect">
            <a:avLst/>
          </a:prstGeom>
        </p:spPr>
        <p:txBody>
          <a:bodyPr wrap="none">
            <a:spAutoFit/>
          </a:bodyPr>
          <a:lstStyle/>
          <a:p>
            <a:pPr algn="ctr">
              <a:lnSpc>
                <a:spcPct val="120000"/>
              </a:lnSpc>
            </a:pPr>
            <a:r>
              <a:rPr lang="zh-CN" altLang="en-US" b="1" dirty="0" smtClean="0">
                <a:latin typeface="微软雅黑" panose="020B0503020204020204" pitchFamily="34" charset="-122"/>
                <a:ea typeface="微软雅黑" panose="020B0503020204020204" pitchFamily="34" charset="-122"/>
              </a:rPr>
              <a:t>任务：</a:t>
            </a:r>
            <a:r>
              <a:rPr lang="zh-CN" altLang="en-US" b="1" dirty="0">
                <a:solidFill>
                  <a:schemeClr val="accent2">
                    <a:lumMod val="75000"/>
                  </a:schemeClr>
                </a:solidFill>
                <a:latin typeface="微软雅黑" panose="020B0503020204020204" pitchFamily="34" charset="-122"/>
                <a:ea typeface="微软雅黑" panose="020B0503020204020204" pitchFamily="34" charset="-122"/>
              </a:rPr>
              <a:t>北京平西府大修厂</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2991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51974" y="174615"/>
            <a:ext cx="468109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2.2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产品架构与特点（</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1/5</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Object 6"/>
          <p:cNvGraphicFramePr>
            <a:graphicFrameLocks noChangeAspect="1"/>
          </p:cNvGraphicFramePr>
          <p:nvPr>
            <p:extLst>
              <p:ext uri="{D42A27DB-BD31-4B8C-83A1-F6EECF244321}">
                <p14:modId xmlns:p14="http://schemas.microsoft.com/office/powerpoint/2010/main" val="1164576150"/>
              </p:ext>
            </p:extLst>
          </p:nvPr>
        </p:nvGraphicFramePr>
        <p:xfrm>
          <a:off x="472868" y="860092"/>
          <a:ext cx="6169025" cy="5835650"/>
        </p:xfrm>
        <a:graphic>
          <a:graphicData uri="http://schemas.openxmlformats.org/presentationml/2006/ole">
            <mc:AlternateContent xmlns:mc="http://schemas.openxmlformats.org/markup-compatibility/2006">
              <mc:Choice xmlns:v="urn:schemas-microsoft-com:vml" Requires="v">
                <p:oleObj spid="_x0000_s2067" name="Visio" r:id="rId4" imgW="9334676" imgH="8829675" progId="Visio.Drawing.11">
                  <p:embed/>
                </p:oleObj>
              </mc:Choice>
              <mc:Fallback>
                <p:oleObj name="Visio" r:id="rId4" imgW="9334676" imgH="8829675" progId="Visio.Drawing.11">
                  <p:embed/>
                  <p:pic>
                    <p:nvPicPr>
                      <p:cNvPr id="0" name=""/>
                      <p:cNvPicPr>
                        <a:picLocks noChangeAspect="1" noChangeArrowheads="1"/>
                      </p:cNvPicPr>
                      <p:nvPr/>
                    </p:nvPicPr>
                    <p:blipFill>
                      <a:blip r:embed="rId5"/>
                      <a:srcRect/>
                      <a:stretch>
                        <a:fillRect/>
                      </a:stretch>
                    </p:blipFill>
                    <p:spPr bwMode="auto">
                      <a:xfrm>
                        <a:off x="472868" y="860092"/>
                        <a:ext cx="6169025" cy="5835650"/>
                      </a:xfrm>
                      <a:prstGeom prst="rect">
                        <a:avLst/>
                      </a:prstGeom>
                      <a:noFill/>
                    </p:spPr>
                  </p:pic>
                </p:oleObj>
              </mc:Fallback>
            </mc:AlternateContent>
          </a:graphicData>
        </a:graphic>
      </p:graphicFrame>
      <p:sp>
        <p:nvSpPr>
          <p:cNvPr id="5" name="TextBox 26"/>
          <p:cNvSpPr txBox="1"/>
          <p:nvPr/>
        </p:nvSpPr>
        <p:spPr>
          <a:xfrm>
            <a:off x="9589183" y="6167155"/>
            <a:ext cx="2253047" cy="646331"/>
          </a:xfrm>
          <a:prstGeom prst="rect">
            <a:avLst/>
          </a:prstGeom>
          <a:noFill/>
        </p:spPr>
        <p:txBody>
          <a:bodyPr wrap="square">
            <a:spAutoFit/>
          </a:bodyPr>
          <a:lstStyle/>
          <a:p>
            <a:pPr algn="ctr">
              <a:buClr>
                <a:schemeClr val="accent1">
                  <a:lumMod val="75000"/>
                </a:schemeClr>
              </a:buClr>
              <a:defRPr/>
            </a:pPr>
            <a:r>
              <a:rPr lang="en-US" altLang="zh-CN" dirty="0">
                <a:solidFill>
                  <a:schemeClr val="accent1">
                    <a:lumMod val="75000"/>
                  </a:schemeClr>
                </a:solidFill>
                <a:latin typeface="微软雅黑" panose="020B0503020204020204" pitchFamily="34" charset="-122"/>
                <a:ea typeface="微软雅黑" panose="020B0503020204020204" pitchFamily="34" charset="-122"/>
              </a:rPr>
              <a:t>IO</a:t>
            </a:r>
            <a:r>
              <a:rPr lang="zh-CN" altLang="en-US" dirty="0">
                <a:solidFill>
                  <a:schemeClr val="accent1">
                    <a:lumMod val="75000"/>
                  </a:schemeClr>
                </a:solidFill>
                <a:latin typeface="微软雅黑" panose="020B0503020204020204" pitchFamily="34" charset="-122"/>
                <a:ea typeface="微软雅黑" panose="020B0503020204020204" pitchFamily="34" charset="-122"/>
              </a:rPr>
              <a:t>控制单元：双系</a:t>
            </a:r>
            <a:r>
              <a:rPr lang="en-US" altLang="zh-CN"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dirty="0">
                <a:solidFill>
                  <a:schemeClr val="accent1">
                    <a:lumMod val="75000"/>
                  </a:schemeClr>
                </a:solidFill>
                <a:latin typeface="微软雅黑" panose="020B0503020204020204" pitchFamily="34" charset="-122"/>
                <a:ea typeface="微软雅黑" panose="020B0503020204020204" pitchFamily="34" charset="-122"/>
              </a:rPr>
              <a:t>取</a:t>
            </a:r>
            <a:r>
              <a:rPr lang="en-US" altLang="zh-CN"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dirty="0">
                <a:solidFill>
                  <a:schemeClr val="accent1">
                    <a:lumMod val="75000"/>
                  </a:schemeClr>
                </a:solidFill>
                <a:latin typeface="微软雅黑" panose="020B0503020204020204" pitchFamily="34" charset="-122"/>
                <a:ea typeface="微软雅黑" panose="020B0503020204020204" pitchFamily="34" charset="-122"/>
              </a:rPr>
              <a:t>架构</a:t>
            </a:r>
            <a:endParaRPr lang="en-US" altLang="zh-CN"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 name="TextBox 27"/>
          <p:cNvSpPr txBox="1"/>
          <p:nvPr/>
        </p:nvSpPr>
        <p:spPr>
          <a:xfrm>
            <a:off x="6571727" y="6148695"/>
            <a:ext cx="2798829" cy="646331"/>
          </a:xfrm>
          <a:prstGeom prst="rect">
            <a:avLst/>
          </a:prstGeom>
          <a:noFill/>
        </p:spPr>
        <p:txBody>
          <a:bodyPr wrap="square">
            <a:spAutoFit/>
          </a:bodyPr>
          <a:lstStyle/>
          <a:p>
            <a:pPr algn="ctr">
              <a:buClr>
                <a:schemeClr val="accent1">
                  <a:lumMod val="75000"/>
                </a:schemeClr>
              </a:buClr>
              <a:defRPr/>
            </a:pPr>
            <a:r>
              <a:rPr lang="zh-CN" altLang="en-US" dirty="0">
                <a:solidFill>
                  <a:schemeClr val="accent1">
                    <a:lumMod val="75000"/>
                  </a:schemeClr>
                </a:solidFill>
                <a:latin typeface="微软雅黑" panose="020B0503020204020204" pitchFamily="34" charset="-122"/>
                <a:ea typeface="微软雅黑" panose="020B0503020204020204" pitchFamily="34" charset="-122"/>
              </a:rPr>
              <a:t>联锁主机：</a:t>
            </a:r>
            <a:r>
              <a:rPr lang="en-US" altLang="zh-CN"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dirty="0">
                <a:solidFill>
                  <a:schemeClr val="accent1">
                    <a:lumMod val="75000"/>
                  </a:schemeClr>
                </a:solidFill>
                <a:latin typeface="微软雅黑" panose="020B0503020204020204" pitchFamily="34" charset="-122"/>
                <a:ea typeface="微软雅黑" panose="020B0503020204020204" pitchFamily="34" charset="-122"/>
              </a:rPr>
              <a:t>乘</a:t>
            </a:r>
            <a:r>
              <a:rPr lang="en-US" altLang="zh-CN"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dirty="0">
                <a:solidFill>
                  <a:schemeClr val="accent1">
                    <a:lumMod val="75000"/>
                  </a:schemeClr>
                </a:solidFill>
                <a:latin typeface="微软雅黑" panose="020B0503020204020204" pitchFamily="34" charset="-122"/>
                <a:ea typeface="微软雅黑" panose="020B0503020204020204" pitchFamily="34" charset="-122"/>
              </a:rPr>
              <a:t>取</a:t>
            </a:r>
            <a:r>
              <a:rPr lang="en-US" altLang="zh-CN" dirty="0">
                <a:solidFill>
                  <a:schemeClr val="accent1">
                    <a:lumMod val="75000"/>
                  </a:schemeClr>
                </a:solidFill>
                <a:latin typeface="微软雅黑" panose="020B0503020204020204" pitchFamily="34" charset="-122"/>
                <a:ea typeface="微软雅黑" panose="020B0503020204020204" pitchFamily="34" charset="-122"/>
              </a:rPr>
              <a:t>2</a:t>
            </a:r>
            <a:r>
              <a:rPr lang="zh-CN" altLang="en-US" dirty="0">
                <a:solidFill>
                  <a:schemeClr val="accent1">
                    <a:lumMod val="75000"/>
                  </a:schemeClr>
                </a:solidFill>
                <a:latin typeface="微软雅黑" panose="020B0503020204020204" pitchFamily="34" charset="-122"/>
                <a:ea typeface="微软雅黑" panose="020B0503020204020204" pitchFamily="34" charset="-122"/>
              </a:rPr>
              <a:t>架构，负责联锁逻辑运算</a:t>
            </a:r>
            <a:endParaRPr lang="en-US" altLang="zh-CN"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7" name="Picture 20"/>
          <p:cNvPicPr>
            <a:picLocks noChangeAspect="1" noChangeArrowheads="1"/>
          </p:cNvPicPr>
          <p:nvPr/>
        </p:nvPicPr>
        <p:blipFill>
          <a:blip r:embed="rId6"/>
          <a:srcRect/>
          <a:stretch>
            <a:fillRect/>
          </a:stretch>
        </p:blipFill>
        <p:spPr bwMode="auto">
          <a:xfrm>
            <a:off x="9558232" y="264989"/>
            <a:ext cx="2283998" cy="5857653"/>
          </a:xfrm>
          <a:prstGeom prst="rect">
            <a:avLst/>
          </a:prstGeom>
          <a:noFill/>
          <a:ln w="9525">
            <a:noFill/>
            <a:miter lim="800000"/>
            <a:headEnd/>
            <a:tailEnd/>
          </a:ln>
          <a:effectLst>
            <a:outerShdw algn="ctr" rotWithShape="0">
              <a:schemeClr val="bg2">
                <a:alpha val="0"/>
              </a:schemeClr>
            </a:outerShdw>
          </a:effectLst>
        </p:spPr>
      </p:pic>
      <p:pic>
        <p:nvPicPr>
          <p:cNvPr id="8" name="Picture 21"/>
          <p:cNvPicPr>
            <a:picLocks noChangeAspect="1" noChangeArrowheads="1"/>
          </p:cNvPicPr>
          <p:nvPr/>
        </p:nvPicPr>
        <p:blipFill>
          <a:blip r:embed="rId7"/>
          <a:srcRect/>
          <a:stretch>
            <a:fillRect/>
          </a:stretch>
        </p:blipFill>
        <p:spPr bwMode="auto">
          <a:xfrm>
            <a:off x="6858246" y="264989"/>
            <a:ext cx="2350216" cy="5820732"/>
          </a:xfrm>
          <a:prstGeom prst="rect">
            <a:avLst/>
          </a:prstGeom>
          <a:noFill/>
          <a:ln w="9525">
            <a:noFill/>
            <a:miter lim="800000"/>
            <a:headEnd/>
            <a:tailEnd/>
          </a:ln>
          <a:effectLst>
            <a:outerShdw algn="ctr" rotWithShape="0">
              <a:schemeClr val="bg2">
                <a:alpha val="0"/>
              </a:schemeClr>
            </a:outerShdw>
          </a:effectLst>
        </p:spPr>
      </p:pic>
    </p:spTree>
    <p:extLst>
      <p:ext uri="{BB962C8B-B14F-4D97-AF65-F5344CB8AC3E}">
        <p14:creationId xmlns:p14="http://schemas.microsoft.com/office/powerpoint/2010/main" val="2922377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r>
              <a:rPr lang="zh-CN" altLang="en-US"/>
              <a:t>视频</a:t>
            </a:r>
            <a:r>
              <a:rPr lang="en-US" altLang="zh-CN"/>
              <a:t>]</a:t>
            </a:r>
            <a:endParaRPr lang="zh-CN" altLang="en-US"/>
          </a:p>
        </p:txBody>
      </p:sp>
      <p:sp>
        <p:nvSpPr>
          <p:cNvPr id="22" name="矩形 21"/>
          <p:cNvSpPr/>
          <p:nvPr/>
        </p:nvSpPr>
        <p:spPr>
          <a:xfrm>
            <a:off x="351974" y="174615"/>
            <a:ext cx="468109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2.2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产品架构与特点（</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2/5</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29916" y="872450"/>
            <a:ext cx="9067318" cy="5667074"/>
          </a:xfrm>
          <a:prstGeom prst="rect">
            <a:avLst/>
          </a:prstGeom>
        </p:spPr>
      </p:pic>
      <p:sp>
        <p:nvSpPr>
          <p:cNvPr id="11" name="TextBox 28"/>
          <p:cNvSpPr txBox="1"/>
          <p:nvPr/>
        </p:nvSpPr>
        <p:spPr>
          <a:xfrm>
            <a:off x="9431223" y="2515851"/>
            <a:ext cx="2610017" cy="646331"/>
          </a:xfrm>
          <a:prstGeom prst="rect">
            <a:avLst/>
          </a:prstGeom>
          <a:noFill/>
        </p:spPr>
        <p:txBody>
          <a:bodyPr wrap="square">
            <a:spAutoFit/>
          </a:bodyPr>
          <a:lstStyle/>
          <a:p>
            <a:pPr algn="ctr">
              <a:buClr>
                <a:schemeClr val="accent1">
                  <a:lumMod val="75000"/>
                </a:schemeClr>
              </a:buClr>
              <a:defRPr/>
            </a:pPr>
            <a:r>
              <a:rPr lang="zh-CN" altLang="en-US" dirty="0">
                <a:solidFill>
                  <a:schemeClr val="accent1">
                    <a:lumMod val="75000"/>
                  </a:schemeClr>
                </a:solidFill>
                <a:latin typeface="微软雅黑" panose="020B0503020204020204" pitchFamily="34" charset="-122"/>
                <a:ea typeface="微软雅黑" panose="020B0503020204020204" pitchFamily="34" charset="-122"/>
              </a:rPr>
              <a:t>现地工作站：双机热备架构，人机操作界面</a:t>
            </a:r>
            <a:endParaRPr lang="en-US" altLang="zh-CN"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2" name="Picture 22"/>
          <p:cNvPicPr>
            <a:picLocks noChangeAspect="1" noChangeArrowheads="1"/>
          </p:cNvPicPr>
          <p:nvPr/>
        </p:nvPicPr>
        <p:blipFill>
          <a:blip r:embed="rId4"/>
          <a:srcRect/>
          <a:stretch>
            <a:fillRect/>
          </a:stretch>
        </p:blipFill>
        <p:spPr bwMode="auto">
          <a:xfrm>
            <a:off x="9679742" y="872450"/>
            <a:ext cx="2071688" cy="1538287"/>
          </a:xfrm>
          <a:prstGeom prst="rect">
            <a:avLst/>
          </a:prstGeom>
          <a:noFill/>
          <a:ln w="9525">
            <a:noFill/>
            <a:miter lim="800000"/>
            <a:headEnd/>
            <a:tailEnd/>
          </a:ln>
          <a:effectLst>
            <a:outerShdw algn="ctr" rotWithShape="0">
              <a:schemeClr val="bg2">
                <a:alpha val="0"/>
              </a:schemeClr>
            </a:outerShdw>
          </a:effectLst>
        </p:spPr>
      </p:pic>
      <p:sp>
        <p:nvSpPr>
          <p:cNvPr id="13" name="TextBox 25"/>
          <p:cNvSpPr txBox="1"/>
          <p:nvPr/>
        </p:nvSpPr>
        <p:spPr>
          <a:xfrm>
            <a:off x="9576249" y="5678033"/>
            <a:ext cx="2236735" cy="646331"/>
          </a:xfrm>
          <a:prstGeom prst="rect">
            <a:avLst/>
          </a:prstGeom>
          <a:noFill/>
        </p:spPr>
        <p:txBody>
          <a:bodyPr wrap="square">
            <a:spAutoFit/>
          </a:bodyPr>
          <a:lstStyle/>
          <a:p>
            <a:pPr algn="ctr">
              <a:buClr>
                <a:schemeClr val="accent1">
                  <a:lumMod val="75000"/>
                </a:schemeClr>
              </a:buClr>
              <a:defRPr/>
            </a:pPr>
            <a:r>
              <a:rPr lang="zh-CN" altLang="en-US" dirty="0">
                <a:solidFill>
                  <a:schemeClr val="accent1">
                    <a:lumMod val="75000"/>
                  </a:schemeClr>
                </a:solidFill>
                <a:latin typeface="微软雅黑" panose="020B0503020204020204" pitchFamily="34" charset="-122"/>
                <a:ea typeface="微软雅黑" panose="020B0503020204020204" pitchFamily="34" charset="-122"/>
              </a:rPr>
              <a:t>维护工作站：记录站场</a:t>
            </a:r>
            <a:r>
              <a:rPr lang="zh-CN" altLang="en-US" dirty="0" smtClean="0">
                <a:solidFill>
                  <a:schemeClr val="accent1">
                    <a:lumMod val="75000"/>
                  </a:schemeClr>
                </a:solidFill>
                <a:latin typeface="微软雅黑" panose="020B0503020204020204" pitchFamily="34" charset="-122"/>
                <a:ea typeface="微软雅黑" panose="020B0503020204020204" pitchFamily="34" charset="-122"/>
              </a:rPr>
              <a:t>状态</a:t>
            </a:r>
            <a:endParaRPr lang="zh-CN" altLang="en-US"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4" name="图片 4" descr="301965866712302173.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51628" y="4047801"/>
            <a:ext cx="2085975"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7788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r>
              <a:rPr lang="zh-CN" altLang="en-US"/>
              <a:t>视频</a:t>
            </a:r>
            <a:r>
              <a:rPr lang="en-US" altLang="zh-CN"/>
              <a:t>]</a:t>
            </a:r>
            <a:endParaRPr lang="zh-CN" altLang="en-US"/>
          </a:p>
        </p:txBody>
      </p:sp>
      <p:sp>
        <p:nvSpPr>
          <p:cNvPr id="22" name="矩形 21"/>
          <p:cNvSpPr/>
          <p:nvPr/>
        </p:nvSpPr>
        <p:spPr>
          <a:xfrm>
            <a:off x="351974" y="174615"/>
            <a:ext cx="468109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2.2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产品架构与特点（</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3/5</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201903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9507" y="697835"/>
            <a:ext cx="10717967" cy="6028858"/>
          </a:xfrm>
          <a:prstGeom prst="rect">
            <a:avLst/>
          </a:prstGeom>
        </p:spPr>
      </p:pic>
    </p:spTree>
    <p:extLst>
      <p:ext uri="{BB962C8B-B14F-4D97-AF65-F5344CB8AC3E}">
        <p14:creationId xmlns:p14="http://schemas.microsoft.com/office/powerpoint/2010/main" val="3355142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1974" y="174615"/>
            <a:ext cx="468109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2.2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产品架构与特点（</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4/5</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243112" y="2856228"/>
            <a:ext cx="3298402" cy="2918595"/>
            <a:chOff x="8707828" y="3713980"/>
            <a:chExt cx="3298402" cy="2918595"/>
          </a:xfrm>
        </p:grpSpPr>
        <p:sp>
          <p:nvSpPr>
            <p:cNvPr id="6" name="梯形 5"/>
            <p:cNvSpPr/>
            <p:nvPr/>
          </p:nvSpPr>
          <p:spPr>
            <a:xfrm>
              <a:off x="8707828" y="6056639"/>
              <a:ext cx="3298402" cy="575936"/>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车辆段联锁</a:t>
              </a:r>
            </a:p>
          </p:txBody>
        </p:sp>
        <p:sp>
          <p:nvSpPr>
            <p:cNvPr id="7" name="梯形 6"/>
            <p:cNvSpPr/>
            <p:nvPr/>
          </p:nvSpPr>
          <p:spPr>
            <a:xfrm>
              <a:off x="8831824" y="5479460"/>
              <a:ext cx="3019148" cy="575936"/>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正线联锁</a:t>
              </a:r>
            </a:p>
          </p:txBody>
        </p:sp>
        <p:sp>
          <p:nvSpPr>
            <p:cNvPr id="8" name="梯形 7"/>
            <p:cNvSpPr/>
            <p:nvPr/>
          </p:nvSpPr>
          <p:spPr>
            <a:xfrm>
              <a:off x="8965454" y="4891647"/>
              <a:ext cx="2730081" cy="575936"/>
            </a:xfrm>
            <a:prstGeom prst="trapezoi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支持</a:t>
              </a:r>
              <a:r>
                <a:rPr lang="en-US" altLang="zh-CN" sz="1600" dirty="0">
                  <a:latin typeface="微软雅黑" panose="020B0503020204020204" pitchFamily="34" charset="-122"/>
                  <a:ea typeface="微软雅黑" panose="020B0503020204020204" pitchFamily="34" charset="-122"/>
                </a:rPr>
                <a:t>CBTC</a:t>
              </a:r>
              <a:r>
                <a:rPr lang="zh-CN" altLang="en-US" sz="1600" dirty="0">
                  <a:latin typeface="微软雅黑" panose="020B0503020204020204" pitchFamily="34" charset="-122"/>
                  <a:ea typeface="微软雅黑" panose="020B0503020204020204" pitchFamily="34" charset="-122"/>
                </a:rPr>
                <a:t>功能的联锁</a:t>
              </a:r>
            </a:p>
          </p:txBody>
        </p:sp>
        <p:sp>
          <p:nvSpPr>
            <p:cNvPr id="10" name="梯形 9"/>
            <p:cNvSpPr/>
            <p:nvPr/>
          </p:nvSpPr>
          <p:spPr>
            <a:xfrm>
              <a:off x="9115341" y="4303834"/>
              <a:ext cx="2427041" cy="575936"/>
            </a:xfrm>
            <a:prstGeom prst="trapezoi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支持单轨功能</a:t>
              </a:r>
              <a:r>
                <a:rPr lang="zh-CN" altLang="en-US" sz="1600" dirty="0">
                  <a:latin typeface="微软雅黑" panose="020B0503020204020204" pitchFamily="34" charset="-122"/>
                  <a:ea typeface="微软雅黑" panose="020B0503020204020204" pitchFamily="34" charset="-122"/>
                </a:rPr>
                <a:t>的</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联锁</a:t>
              </a:r>
            </a:p>
          </p:txBody>
        </p:sp>
        <p:sp>
          <p:nvSpPr>
            <p:cNvPr id="11" name="梯形 10"/>
            <p:cNvSpPr/>
            <p:nvPr/>
          </p:nvSpPr>
          <p:spPr>
            <a:xfrm>
              <a:off x="9250185" y="3713980"/>
              <a:ext cx="2134095" cy="575936"/>
            </a:xfrm>
            <a:prstGeom prst="trapezoi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支持全自动</a:t>
              </a:r>
              <a:r>
                <a:rPr lang="zh-CN" altLang="en-US" sz="1600" dirty="0" smtClean="0">
                  <a:latin typeface="微软雅黑" panose="020B0503020204020204" pitchFamily="34" charset="-122"/>
                  <a:ea typeface="微软雅黑" panose="020B0503020204020204" pitchFamily="34" charset="-122"/>
                </a:rPr>
                <a:t>运行</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联锁</a:t>
              </a:r>
            </a:p>
          </p:txBody>
        </p:sp>
      </p:grpSp>
      <p:grpSp>
        <p:nvGrpSpPr>
          <p:cNvPr id="12" name="组合 11"/>
          <p:cNvGrpSpPr/>
          <p:nvPr/>
        </p:nvGrpSpPr>
        <p:grpSpPr>
          <a:xfrm>
            <a:off x="4133423" y="4475249"/>
            <a:ext cx="3649529" cy="2347203"/>
            <a:chOff x="7999145" y="3787651"/>
            <a:chExt cx="2159000" cy="1906712"/>
          </a:xfrm>
        </p:grpSpPr>
        <p:sp>
          <p:nvSpPr>
            <p:cNvPr id="13" name="圆角矩形 12"/>
            <p:cNvSpPr/>
            <p:nvPr/>
          </p:nvSpPr>
          <p:spPr>
            <a:xfrm>
              <a:off x="8240445" y="3787651"/>
              <a:ext cx="1793875" cy="190671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p>
          </p:txBody>
        </p:sp>
        <p:sp>
          <p:nvSpPr>
            <p:cNvPr id="14" name="TextBox 54"/>
            <p:cNvSpPr txBox="1">
              <a:spLocks noChangeArrowheads="1"/>
            </p:cNvSpPr>
            <p:nvPr/>
          </p:nvSpPr>
          <p:spPr bwMode="auto">
            <a:xfrm>
              <a:off x="8302358" y="3895601"/>
              <a:ext cx="16525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dirty="0" smtClean="0"/>
                <a:t>联锁主机</a:t>
              </a:r>
              <a:endParaRPr lang="zh-CN" altLang="en-US" sz="1200" dirty="0"/>
            </a:p>
          </p:txBody>
        </p:sp>
        <p:cxnSp>
          <p:nvCxnSpPr>
            <p:cNvPr id="15" name="直接连接符 14"/>
            <p:cNvCxnSpPr/>
            <p:nvPr/>
          </p:nvCxnSpPr>
          <p:spPr>
            <a:xfrm flipV="1">
              <a:off x="8251558" y="4240089"/>
              <a:ext cx="1760537" cy="3175"/>
            </a:xfrm>
            <a:prstGeom prst="line">
              <a:avLst/>
            </a:prstGeom>
            <a:ln w="19050">
              <a:prstDash val="lgDashDotDot"/>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200000" flipH="1">
              <a:off x="8776226" y="4610770"/>
              <a:ext cx="703263" cy="952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7" name="TextBox 61"/>
            <p:cNvSpPr txBox="1">
              <a:spLocks noChangeArrowheads="1"/>
            </p:cNvSpPr>
            <p:nvPr/>
          </p:nvSpPr>
          <p:spPr bwMode="auto">
            <a:xfrm>
              <a:off x="9050070" y="4381376"/>
              <a:ext cx="11080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a:t>应用软件</a:t>
              </a:r>
              <a:endParaRPr lang="en-US" altLang="zh-CN" sz="1200"/>
            </a:p>
            <a:p>
              <a:pPr algn="ctr"/>
              <a:r>
                <a:rPr lang="en-US" altLang="zh-CN" sz="1200"/>
                <a:t>SCADE</a:t>
              </a:r>
              <a:r>
                <a:rPr lang="zh-CN" altLang="en-US" sz="1200"/>
                <a:t>模型</a:t>
              </a:r>
            </a:p>
          </p:txBody>
        </p:sp>
        <p:sp>
          <p:nvSpPr>
            <p:cNvPr id="18" name="加号 17"/>
            <p:cNvSpPr/>
            <p:nvPr/>
          </p:nvSpPr>
          <p:spPr>
            <a:xfrm>
              <a:off x="9029433" y="4486151"/>
              <a:ext cx="198437" cy="204788"/>
            </a:xfrm>
            <a:prstGeom prst="mathPlus">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9" name="直接连接符 18"/>
            <p:cNvCxnSpPr/>
            <p:nvPr/>
          </p:nvCxnSpPr>
          <p:spPr>
            <a:xfrm>
              <a:off x="8265845" y="4975101"/>
              <a:ext cx="1755775" cy="63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75370" y="5332289"/>
              <a:ext cx="1755775" cy="63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TextBox 78"/>
            <p:cNvSpPr txBox="1">
              <a:spLocks noChangeArrowheads="1"/>
            </p:cNvSpPr>
            <p:nvPr/>
          </p:nvSpPr>
          <p:spPr bwMode="auto">
            <a:xfrm>
              <a:off x="8330933" y="5029076"/>
              <a:ext cx="16525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a:t>安全计算机平台</a:t>
              </a:r>
            </a:p>
          </p:txBody>
        </p:sp>
        <p:sp>
          <p:nvSpPr>
            <p:cNvPr id="24" name="TextBox 60"/>
            <p:cNvSpPr txBox="1">
              <a:spLocks noChangeArrowheads="1"/>
            </p:cNvSpPr>
            <p:nvPr/>
          </p:nvSpPr>
          <p:spPr bwMode="auto">
            <a:xfrm>
              <a:off x="7999145" y="4381376"/>
              <a:ext cx="1366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dirty="0"/>
                <a:t>应用软件</a:t>
              </a:r>
              <a:endParaRPr lang="en-US" altLang="zh-CN" sz="1200" dirty="0"/>
            </a:p>
            <a:p>
              <a:pPr algn="ctr"/>
              <a:r>
                <a:rPr lang="en-US" altLang="zh-CN" sz="1200" dirty="0"/>
                <a:t>C</a:t>
              </a:r>
              <a:r>
                <a:rPr lang="zh-CN" altLang="en-US" sz="1200" dirty="0"/>
                <a:t>版本</a:t>
              </a:r>
            </a:p>
          </p:txBody>
        </p:sp>
      </p:grpSp>
      <p:pic>
        <p:nvPicPr>
          <p:cNvPr id="25" name="图片 2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6053" y="2276541"/>
            <a:ext cx="3481560" cy="20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25"/>
          <p:cNvPicPr>
            <a:picLocks noChangeAspect="1"/>
          </p:cNvPicPr>
          <p:nvPr/>
        </p:nvPicPr>
        <p:blipFill>
          <a:blip r:embed="rId4"/>
          <a:stretch>
            <a:fillRect/>
          </a:stretch>
        </p:blipFill>
        <p:spPr>
          <a:xfrm>
            <a:off x="8684213" y="2211032"/>
            <a:ext cx="3382271" cy="2818854"/>
          </a:xfrm>
          <a:prstGeom prst="rect">
            <a:avLst/>
          </a:prstGeom>
        </p:spPr>
      </p:pic>
      <p:sp>
        <p:nvSpPr>
          <p:cNvPr id="27" name="Rectangle 7"/>
          <p:cNvSpPr>
            <a:spLocks noChangeArrowheads="1"/>
          </p:cNvSpPr>
          <p:nvPr/>
        </p:nvSpPr>
        <p:spPr bwMode="auto">
          <a:xfrm>
            <a:off x="0" y="1204050"/>
            <a:ext cx="36285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1"/>
              </a:buClr>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None/>
            </a:pPr>
            <a:r>
              <a:rPr lang="zh-CN" altLang="en-US" sz="2400" dirty="0">
                <a:solidFill>
                  <a:srgbClr val="43B5DA"/>
                </a:solidFill>
                <a:latin typeface="微软雅黑" panose="020B0503020204020204" pitchFamily="34" charset="-122"/>
                <a:ea typeface="微软雅黑" panose="020B0503020204020204" pitchFamily="34" charset="-122"/>
                <a:cs typeface="Arial" panose="020B0604020202020204" pitchFamily="34" charset="0"/>
              </a:rPr>
              <a:t>一</a:t>
            </a: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套产品支持多种应用场景，降低开发与维护成本</a:t>
            </a:r>
            <a:endParaRPr lang="en-US" altLang="zh-CN" sz="2400" dirty="0">
              <a:solidFill>
                <a:srgbClr val="43B5D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Rectangle 7"/>
          <p:cNvSpPr>
            <a:spLocks noChangeArrowheads="1"/>
          </p:cNvSpPr>
          <p:nvPr/>
        </p:nvSpPr>
        <p:spPr bwMode="auto">
          <a:xfrm>
            <a:off x="4317847" y="1204050"/>
            <a:ext cx="36979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1"/>
              </a:buClr>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None/>
            </a:pP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联锁主机软件采用双版本，</a:t>
            </a:r>
            <a:r>
              <a:rPr lang="en-US" altLang="zh-CN"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C</a:t>
            </a: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语言和形式化开发</a:t>
            </a:r>
            <a:endParaRPr lang="en-US" altLang="zh-CN" sz="2400" dirty="0">
              <a:solidFill>
                <a:srgbClr val="43B5D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ectangle 7"/>
          <p:cNvSpPr>
            <a:spLocks noChangeArrowheads="1"/>
          </p:cNvSpPr>
          <p:nvPr/>
        </p:nvSpPr>
        <p:spPr bwMode="auto">
          <a:xfrm>
            <a:off x="8016166" y="1204049"/>
            <a:ext cx="42914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1"/>
              </a:buClr>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交控联锁产品直接执行</a:t>
            </a:r>
            <a:r>
              <a:rPr lang="en-US" altLang="zh-CN"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ATS</a:t>
            </a: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命令、命令执行状态反馈时间短</a:t>
            </a:r>
            <a:endParaRPr lang="zh-CN" altLang="en-US" sz="2400" b="1" dirty="0">
              <a:solidFill>
                <a:srgbClr val="43B5D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Rectangle 7"/>
          <p:cNvSpPr>
            <a:spLocks noChangeArrowheads="1"/>
          </p:cNvSpPr>
          <p:nvPr/>
        </p:nvSpPr>
        <p:spPr bwMode="auto">
          <a:xfrm>
            <a:off x="8201855" y="5205872"/>
            <a:ext cx="386462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1"/>
              </a:buClr>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交控联锁产品支持跨站进路直接办理，支持长大区间分布式联锁控制</a:t>
            </a:r>
            <a:endParaRPr lang="zh-CN" altLang="en-US" sz="2400" b="1" dirty="0">
              <a:solidFill>
                <a:srgbClr val="43B5DA"/>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4" name="直接连接符 3"/>
          <p:cNvCxnSpPr/>
          <p:nvPr/>
        </p:nvCxnSpPr>
        <p:spPr>
          <a:xfrm>
            <a:off x="3960129" y="884420"/>
            <a:ext cx="0" cy="59735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015818" y="884420"/>
            <a:ext cx="0" cy="59735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392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51974" y="174615"/>
            <a:ext cx="468109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2.2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产品架构与特点（</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5/5</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2" name="图片 31">
            <a:extLst>
              <a:ext uri="{FF2B5EF4-FFF2-40B4-BE49-F238E27FC236}">
                <a16:creationId xmlns:a16="http://schemas.microsoft.com/office/drawing/2014/main" xmlns="" id="{44E0AD5D-9C48-4C6D-BC84-148004B5F2EB}"/>
              </a:ext>
            </a:extLst>
          </p:cNvPr>
          <p:cNvPicPr>
            <a:picLocks noChangeAspect="1"/>
          </p:cNvPicPr>
          <p:nvPr/>
        </p:nvPicPr>
        <p:blipFill>
          <a:blip r:embed="rId3"/>
          <a:stretch>
            <a:fillRect/>
          </a:stretch>
        </p:blipFill>
        <p:spPr>
          <a:xfrm>
            <a:off x="109517" y="1994661"/>
            <a:ext cx="6385606" cy="2952314"/>
          </a:xfrm>
          <a:prstGeom prst="rect">
            <a:avLst/>
          </a:prstGeom>
        </p:spPr>
      </p:pic>
      <p:grpSp>
        <p:nvGrpSpPr>
          <p:cNvPr id="33" name="组合 32">
            <a:extLst>
              <a:ext uri="{FF2B5EF4-FFF2-40B4-BE49-F238E27FC236}">
                <a16:creationId xmlns:a16="http://schemas.microsoft.com/office/drawing/2014/main" xmlns="" id="{3F8D8D2A-8ACC-4BFE-8F52-9BFE0961C3F8}"/>
              </a:ext>
            </a:extLst>
          </p:cNvPr>
          <p:cNvGrpSpPr/>
          <p:nvPr/>
        </p:nvGrpSpPr>
        <p:grpSpPr>
          <a:xfrm>
            <a:off x="7013044" y="1551559"/>
            <a:ext cx="4793424" cy="3612008"/>
            <a:chOff x="6537008" y="61939"/>
            <a:chExt cx="5384800" cy="4108767"/>
          </a:xfrm>
        </p:grpSpPr>
        <p:grpSp>
          <p:nvGrpSpPr>
            <p:cNvPr id="34" name="组合 3">
              <a:extLst>
                <a:ext uri="{FF2B5EF4-FFF2-40B4-BE49-F238E27FC236}">
                  <a16:creationId xmlns:a16="http://schemas.microsoft.com/office/drawing/2014/main" xmlns="" id="{40A09C51-9A88-4E0B-850C-DE2995420AF7}"/>
                </a:ext>
              </a:extLst>
            </p:cNvPr>
            <p:cNvGrpSpPr>
              <a:grpSpLocks/>
            </p:cNvGrpSpPr>
            <p:nvPr/>
          </p:nvGrpSpPr>
          <p:grpSpPr bwMode="auto">
            <a:xfrm>
              <a:off x="6700520" y="1520851"/>
              <a:ext cx="1150938" cy="1150938"/>
              <a:chOff x="0" y="0"/>
              <a:chExt cx="4202689" cy="4202689"/>
            </a:xfrm>
          </p:grpSpPr>
          <p:sp>
            <p:nvSpPr>
              <p:cNvPr id="69" name="圆角矩形 4">
                <a:extLst>
                  <a:ext uri="{FF2B5EF4-FFF2-40B4-BE49-F238E27FC236}">
                    <a16:creationId xmlns:a16="http://schemas.microsoft.com/office/drawing/2014/main" xmlns="" id="{EBC4A957-7BDB-4C94-BE98-DDE10AD80DB2}"/>
                  </a:ext>
                </a:extLst>
              </p:cNvPr>
              <p:cNvSpPr>
                <a:spLocks noChangeArrowheads="1"/>
              </p:cNvSpPr>
              <p:nvPr/>
            </p:nvSpPr>
            <p:spPr bwMode="auto">
              <a:xfrm>
                <a:off x="0" y="0"/>
                <a:ext cx="4202689" cy="4202689"/>
              </a:xfrm>
              <a:prstGeom prst="roundRect">
                <a:avLst>
                  <a:gd name="adj" fmla="val 3370"/>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rgbClr val="FFFFFF"/>
                    </a:solidFill>
                    <a:latin typeface="微软雅黑" panose="020B0503020204020204" pitchFamily="34" charset="-122"/>
                    <a:ea typeface="微软雅黑" panose="020B0503020204020204" pitchFamily="34" charset="-122"/>
                  </a:rPr>
                  <a:t>相邻联锁接口</a:t>
                </a:r>
                <a:endParaRPr lang="zh-CN" altLang="zh-CN" sz="1600" b="1">
                  <a:solidFill>
                    <a:srgbClr val="FFFFFF"/>
                  </a:solidFill>
                  <a:latin typeface="微软雅黑" panose="020B0503020204020204" pitchFamily="34" charset="-122"/>
                  <a:ea typeface="微软雅黑" panose="020B0503020204020204" pitchFamily="34" charset="-122"/>
                </a:endParaRPr>
              </a:p>
            </p:txBody>
          </p:sp>
          <p:sp>
            <p:nvSpPr>
              <p:cNvPr id="70" name="圆角矩形 5">
                <a:extLst>
                  <a:ext uri="{FF2B5EF4-FFF2-40B4-BE49-F238E27FC236}">
                    <a16:creationId xmlns:a16="http://schemas.microsoft.com/office/drawing/2014/main" xmlns="" id="{B81428DE-D139-4E56-A2D2-CF3817FB68AF}"/>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sp>
          <p:nvSpPr>
            <p:cNvPr id="35" name="圆角矩形 5">
              <a:extLst>
                <a:ext uri="{FF2B5EF4-FFF2-40B4-BE49-F238E27FC236}">
                  <a16:creationId xmlns:a16="http://schemas.microsoft.com/office/drawing/2014/main" xmlns="" id="{9B50ACA6-35AD-4281-975B-A13811AA432F}"/>
                </a:ext>
              </a:extLst>
            </p:cNvPr>
            <p:cNvSpPr>
              <a:spLocks noChangeArrowheads="1"/>
            </p:cNvSpPr>
            <p:nvPr/>
          </p:nvSpPr>
          <p:spPr bwMode="auto">
            <a:xfrm>
              <a:off x="6537008" y="61939"/>
              <a:ext cx="5384800" cy="4108767"/>
            </a:xfrm>
            <a:prstGeom prst="roundRect">
              <a:avLst>
                <a:gd name="adj" fmla="val 3370"/>
              </a:avLst>
            </a:prstGeom>
            <a:noFill/>
            <a:ln w="12700">
              <a:solidFill>
                <a:srgbClr val="487AB5"/>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nvGrpSpPr>
            <p:cNvPr id="36" name="组合 3">
              <a:extLst>
                <a:ext uri="{FF2B5EF4-FFF2-40B4-BE49-F238E27FC236}">
                  <a16:creationId xmlns:a16="http://schemas.microsoft.com/office/drawing/2014/main" xmlns="" id="{8848C4CC-A21D-4546-A450-9EA291FF3CA1}"/>
                </a:ext>
              </a:extLst>
            </p:cNvPr>
            <p:cNvGrpSpPr>
              <a:grpSpLocks/>
            </p:cNvGrpSpPr>
            <p:nvPr/>
          </p:nvGrpSpPr>
          <p:grpSpPr bwMode="auto">
            <a:xfrm>
              <a:off x="6700520" y="296889"/>
              <a:ext cx="1150938" cy="1150937"/>
              <a:chOff x="0" y="0"/>
              <a:chExt cx="4202689" cy="4202689"/>
            </a:xfrm>
          </p:grpSpPr>
          <p:sp>
            <p:nvSpPr>
              <p:cNvPr id="67" name="圆角矩形 4">
                <a:extLst>
                  <a:ext uri="{FF2B5EF4-FFF2-40B4-BE49-F238E27FC236}">
                    <a16:creationId xmlns:a16="http://schemas.microsoft.com/office/drawing/2014/main" xmlns="" id="{F6D8741D-D2B6-4783-96FF-1898023BEBDA}"/>
                  </a:ext>
                </a:extLst>
              </p:cNvPr>
              <p:cNvSpPr>
                <a:spLocks noChangeArrowheads="1"/>
              </p:cNvSpPr>
              <p:nvPr/>
            </p:nvSpPr>
            <p:spPr bwMode="auto">
              <a:xfrm>
                <a:off x="0" y="0"/>
                <a:ext cx="4202689" cy="4202689"/>
              </a:xfrm>
              <a:prstGeom prst="roundRect">
                <a:avLst>
                  <a:gd name="adj" fmla="val 3370"/>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rgbClr val="FFFFFF"/>
                    </a:solidFill>
                    <a:latin typeface="微软雅黑" panose="020B0503020204020204" pitchFamily="34" charset="-122"/>
                    <a:ea typeface="微软雅黑" panose="020B0503020204020204" pitchFamily="34" charset="-122"/>
                  </a:rPr>
                  <a:t>信号机接口</a:t>
                </a:r>
                <a:endParaRPr lang="zh-CN" altLang="zh-CN" sz="1600" b="1" dirty="0">
                  <a:solidFill>
                    <a:srgbClr val="FFFFFF"/>
                  </a:solidFill>
                  <a:latin typeface="微软雅黑" panose="020B0503020204020204" pitchFamily="34" charset="-122"/>
                  <a:ea typeface="微软雅黑" panose="020B0503020204020204" pitchFamily="34" charset="-122"/>
                </a:endParaRPr>
              </a:p>
            </p:txBody>
          </p:sp>
          <p:sp>
            <p:nvSpPr>
              <p:cNvPr id="68" name="圆角矩形 5">
                <a:extLst>
                  <a:ext uri="{FF2B5EF4-FFF2-40B4-BE49-F238E27FC236}">
                    <a16:creationId xmlns:a16="http://schemas.microsoft.com/office/drawing/2014/main" xmlns="" id="{92C05995-D099-4479-8F8E-0FFA2E88E103}"/>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37" name="组合 3">
              <a:extLst>
                <a:ext uri="{FF2B5EF4-FFF2-40B4-BE49-F238E27FC236}">
                  <a16:creationId xmlns:a16="http://schemas.microsoft.com/office/drawing/2014/main" xmlns="" id="{81B0EA3C-FDA4-4563-90ED-39EC1F1EC2DC}"/>
                </a:ext>
              </a:extLst>
            </p:cNvPr>
            <p:cNvGrpSpPr>
              <a:grpSpLocks/>
            </p:cNvGrpSpPr>
            <p:nvPr/>
          </p:nvGrpSpPr>
          <p:grpSpPr bwMode="auto">
            <a:xfrm>
              <a:off x="7981633" y="296889"/>
              <a:ext cx="1152525" cy="1150937"/>
              <a:chOff x="0" y="0"/>
              <a:chExt cx="4202689" cy="4202689"/>
            </a:xfrm>
          </p:grpSpPr>
          <p:sp>
            <p:nvSpPr>
              <p:cNvPr id="65" name="圆角矩形 4">
                <a:extLst>
                  <a:ext uri="{FF2B5EF4-FFF2-40B4-BE49-F238E27FC236}">
                    <a16:creationId xmlns:a16="http://schemas.microsoft.com/office/drawing/2014/main" xmlns="" id="{89D0C5FD-C635-46DF-98B9-CA714E321893}"/>
                  </a:ext>
                </a:extLst>
              </p:cNvPr>
              <p:cNvSpPr>
                <a:spLocks noChangeArrowheads="1"/>
              </p:cNvSpPr>
              <p:nvPr/>
            </p:nvSpPr>
            <p:spPr bwMode="auto">
              <a:xfrm>
                <a:off x="0" y="0"/>
                <a:ext cx="4202689" cy="4202689"/>
              </a:xfrm>
              <a:prstGeom prst="roundRect">
                <a:avLst>
                  <a:gd name="adj" fmla="val 3370"/>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rgbClr val="FFFFFF"/>
                    </a:solidFill>
                    <a:latin typeface="微软雅黑" panose="020B0503020204020204" pitchFamily="34" charset="-122"/>
                    <a:ea typeface="微软雅黑" panose="020B0503020204020204" pitchFamily="34" charset="-122"/>
                  </a:rPr>
                  <a:t>道岔接口</a:t>
                </a:r>
                <a:endParaRPr lang="zh-CN" altLang="zh-CN" sz="1600" b="1">
                  <a:solidFill>
                    <a:srgbClr val="FFFFFF"/>
                  </a:solidFill>
                  <a:latin typeface="微软雅黑" panose="020B0503020204020204" pitchFamily="34" charset="-122"/>
                  <a:ea typeface="微软雅黑" panose="020B0503020204020204" pitchFamily="34" charset="-122"/>
                </a:endParaRPr>
              </a:p>
            </p:txBody>
          </p:sp>
          <p:sp>
            <p:nvSpPr>
              <p:cNvPr id="66" name="圆角矩形 5">
                <a:extLst>
                  <a:ext uri="{FF2B5EF4-FFF2-40B4-BE49-F238E27FC236}">
                    <a16:creationId xmlns:a16="http://schemas.microsoft.com/office/drawing/2014/main" xmlns="" id="{56CDFAC8-EE43-424D-9E4C-8C0862B71E88}"/>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38" name="组合 3">
              <a:extLst>
                <a:ext uri="{FF2B5EF4-FFF2-40B4-BE49-F238E27FC236}">
                  <a16:creationId xmlns:a16="http://schemas.microsoft.com/office/drawing/2014/main" xmlns="" id="{3D83313B-04D5-4577-BA8F-51BA0BE1D909}"/>
                </a:ext>
              </a:extLst>
            </p:cNvPr>
            <p:cNvGrpSpPr>
              <a:grpSpLocks/>
            </p:cNvGrpSpPr>
            <p:nvPr/>
          </p:nvGrpSpPr>
          <p:grpSpPr bwMode="auto">
            <a:xfrm>
              <a:off x="9267508" y="296889"/>
              <a:ext cx="1152525" cy="1150937"/>
              <a:chOff x="0" y="0"/>
              <a:chExt cx="4202689" cy="4202689"/>
            </a:xfrm>
          </p:grpSpPr>
          <p:sp>
            <p:nvSpPr>
              <p:cNvPr id="63" name="圆角矩形 4">
                <a:extLst>
                  <a:ext uri="{FF2B5EF4-FFF2-40B4-BE49-F238E27FC236}">
                    <a16:creationId xmlns:a16="http://schemas.microsoft.com/office/drawing/2014/main" xmlns="" id="{A6A71DB4-4F8E-400E-8913-D151040954BD}"/>
                  </a:ext>
                </a:extLst>
              </p:cNvPr>
              <p:cNvSpPr>
                <a:spLocks noChangeArrowheads="1"/>
              </p:cNvSpPr>
              <p:nvPr/>
            </p:nvSpPr>
            <p:spPr bwMode="auto">
              <a:xfrm>
                <a:off x="0" y="0"/>
                <a:ext cx="4202689" cy="4202689"/>
              </a:xfrm>
              <a:prstGeom prst="roundRect">
                <a:avLst>
                  <a:gd name="adj" fmla="val 3370"/>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rgbClr val="FFFFFF"/>
                    </a:solidFill>
                    <a:latin typeface="微软雅黑" panose="020B0503020204020204" pitchFamily="34" charset="-122"/>
                    <a:ea typeface="微软雅黑" panose="020B0503020204020204" pitchFamily="34" charset="-122"/>
                  </a:rPr>
                  <a:t>计轴设备接口</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sp>
            <p:nvSpPr>
              <p:cNvPr id="64" name="圆角矩形 5">
                <a:extLst>
                  <a:ext uri="{FF2B5EF4-FFF2-40B4-BE49-F238E27FC236}">
                    <a16:creationId xmlns:a16="http://schemas.microsoft.com/office/drawing/2014/main" xmlns="" id="{699DC87D-BEC1-4CE6-A94C-2AD418881AFA}"/>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39" name="组合 3">
              <a:extLst>
                <a:ext uri="{FF2B5EF4-FFF2-40B4-BE49-F238E27FC236}">
                  <a16:creationId xmlns:a16="http://schemas.microsoft.com/office/drawing/2014/main" xmlns="" id="{05CFEA4A-C88B-4D9B-A029-0479FABD8557}"/>
                </a:ext>
              </a:extLst>
            </p:cNvPr>
            <p:cNvGrpSpPr>
              <a:grpSpLocks/>
            </p:cNvGrpSpPr>
            <p:nvPr/>
          </p:nvGrpSpPr>
          <p:grpSpPr bwMode="auto">
            <a:xfrm>
              <a:off x="10553383" y="296889"/>
              <a:ext cx="1152525" cy="1150937"/>
              <a:chOff x="0" y="0"/>
              <a:chExt cx="4202689" cy="4202689"/>
            </a:xfrm>
          </p:grpSpPr>
          <p:sp>
            <p:nvSpPr>
              <p:cNvPr id="61" name="圆角矩形 4">
                <a:extLst>
                  <a:ext uri="{FF2B5EF4-FFF2-40B4-BE49-F238E27FC236}">
                    <a16:creationId xmlns:a16="http://schemas.microsoft.com/office/drawing/2014/main" xmlns="" id="{FFCF66B4-B59F-4A64-9B21-0911E98ACF33}"/>
                  </a:ext>
                </a:extLst>
              </p:cNvPr>
              <p:cNvSpPr>
                <a:spLocks noChangeArrowheads="1"/>
              </p:cNvSpPr>
              <p:nvPr/>
            </p:nvSpPr>
            <p:spPr bwMode="auto">
              <a:xfrm>
                <a:off x="0" y="0"/>
                <a:ext cx="4202689" cy="4202689"/>
              </a:xfrm>
              <a:prstGeom prst="roundRect">
                <a:avLst>
                  <a:gd name="adj" fmla="val 3370"/>
                </a:avLst>
              </a:pr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rgbClr val="FFFFFF"/>
                    </a:solidFill>
                    <a:latin typeface="微软雅黑" panose="020B0503020204020204" pitchFamily="34" charset="-122"/>
                    <a:ea typeface="微软雅黑" panose="020B0503020204020204" pitchFamily="34" charset="-122"/>
                  </a:rPr>
                  <a:t>紧急关闭按钮接口</a:t>
                </a:r>
                <a:endParaRPr lang="zh-CN" altLang="zh-CN" sz="1600" b="1">
                  <a:solidFill>
                    <a:srgbClr val="FFFFFF"/>
                  </a:solidFill>
                  <a:latin typeface="微软雅黑" panose="020B0503020204020204" pitchFamily="34" charset="-122"/>
                  <a:ea typeface="微软雅黑" panose="020B0503020204020204" pitchFamily="34" charset="-122"/>
                </a:endParaRPr>
              </a:p>
            </p:txBody>
          </p:sp>
          <p:sp>
            <p:nvSpPr>
              <p:cNvPr id="62" name="圆角矩形 5">
                <a:extLst>
                  <a:ext uri="{FF2B5EF4-FFF2-40B4-BE49-F238E27FC236}">
                    <a16:creationId xmlns:a16="http://schemas.microsoft.com/office/drawing/2014/main" xmlns="" id="{ABEF3C55-CDCA-45DC-98E1-4AB52F5145FF}"/>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40" name="组合 3">
              <a:extLst>
                <a:ext uri="{FF2B5EF4-FFF2-40B4-BE49-F238E27FC236}">
                  <a16:creationId xmlns:a16="http://schemas.microsoft.com/office/drawing/2014/main" xmlns="" id="{0F35C253-34F1-43B0-8DC1-E737738AFDEC}"/>
                </a:ext>
              </a:extLst>
            </p:cNvPr>
            <p:cNvGrpSpPr>
              <a:grpSpLocks/>
            </p:cNvGrpSpPr>
            <p:nvPr/>
          </p:nvGrpSpPr>
          <p:grpSpPr bwMode="auto">
            <a:xfrm>
              <a:off x="8013383" y="2760689"/>
              <a:ext cx="1150937" cy="1152525"/>
              <a:chOff x="0" y="0"/>
              <a:chExt cx="4202689" cy="4202689"/>
            </a:xfrm>
          </p:grpSpPr>
          <p:sp>
            <p:nvSpPr>
              <p:cNvPr id="59" name="圆角矩形 4">
                <a:extLst>
                  <a:ext uri="{FF2B5EF4-FFF2-40B4-BE49-F238E27FC236}">
                    <a16:creationId xmlns:a16="http://schemas.microsoft.com/office/drawing/2014/main" xmlns="" id="{C66AEFD8-081F-4CE9-97BC-5B385B5C97F8}"/>
                  </a:ext>
                </a:extLst>
              </p:cNvPr>
              <p:cNvSpPr>
                <a:spLocks noChangeArrowheads="1"/>
              </p:cNvSpPr>
              <p:nvPr/>
            </p:nvSpPr>
            <p:spPr bwMode="auto">
              <a:xfrm>
                <a:off x="0" y="0"/>
                <a:ext cx="4202689" cy="4202689"/>
              </a:xfrm>
              <a:prstGeom prst="roundRect">
                <a:avLst>
                  <a:gd name="adj" fmla="val 3370"/>
                </a:avLst>
              </a:prstGeom>
              <a:solidFill>
                <a:srgbClr val="FF0000"/>
              </a:solidFill>
              <a:ln>
                <a:noFill/>
              </a:ln>
              <a:extLst/>
            </p:spPr>
            <p:txBody>
              <a:bodyPr anchor="ctr"/>
              <a:lstStyle/>
              <a:p>
                <a:pPr algn="ctr">
                  <a:defRPr/>
                </a:pPr>
                <a:r>
                  <a:rPr lang="zh-CN" altLang="en-US" sz="1600" b="1" dirty="0">
                    <a:solidFill>
                      <a:srgbClr val="FFFFFF"/>
                    </a:solidFill>
                    <a:latin typeface="微软雅黑" panose="020B0503020204020204" pitchFamily="34" charset="-122"/>
                    <a:ea typeface="微软雅黑" panose="020B0503020204020204" pitchFamily="34" charset="-122"/>
                  </a:rPr>
                  <a:t>人工作业防护接口</a:t>
                </a:r>
                <a:endParaRPr lang="zh-CN" altLang="zh-CN" sz="1600" b="1" dirty="0">
                  <a:solidFill>
                    <a:srgbClr val="FFFFFF"/>
                  </a:solidFill>
                  <a:latin typeface="微软雅黑" panose="020B0503020204020204" pitchFamily="34" charset="-122"/>
                  <a:ea typeface="微软雅黑" panose="020B0503020204020204" pitchFamily="34" charset="-122"/>
                </a:endParaRPr>
              </a:p>
            </p:txBody>
          </p:sp>
          <p:sp>
            <p:nvSpPr>
              <p:cNvPr id="60" name="圆角矩形 5">
                <a:extLst>
                  <a:ext uri="{FF2B5EF4-FFF2-40B4-BE49-F238E27FC236}">
                    <a16:creationId xmlns:a16="http://schemas.microsoft.com/office/drawing/2014/main" xmlns="" id="{53D9547C-62CB-4613-90E8-D3EC3C4194F2}"/>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41" name="组合 3">
              <a:extLst>
                <a:ext uri="{FF2B5EF4-FFF2-40B4-BE49-F238E27FC236}">
                  <a16:creationId xmlns:a16="http://schemas.microsoft.com/office/drawing/2014/main" xmlns="" id="{0716AC61-23CC-4993-9584-6710D3321BE8}"/>
                </a:ext>
              </a:extLst>
            </p:cNvPr>
            <p:cNvGrpSpPr>
              <a:grpSpLocks/>
            </p:cNvGrpSpPr>
            <p:nvPr/>
          </p:nvGrpSpPr>
          <p:grpSpPr bwMode="auto">
            <a:xfrm>
              <a:off x="10567670" y="2760689"/>
              <a:ext cx="1152525" cy="1152525"/>
              <a:chOff x="0" y="0"/>
              <a:chExt cx="4202689" cy="4202689"/>
            </a:xfrm>
          </p:grpSpPr>
          <p:sp>
            <p:nvSpPr>
              <p:cNvPr id="57" name="圆角矩形 4">
                <a:extLst>
                  <a:ext uri="{FF2B5EF4-FFF2-40B4-BE49-F238E27FC236}">
                    <a16:creationId xmlns:a16="http://schemas.microsoft.com/office/drawing/2014/main" xmlns="" id="{C5338330-B0C7-4FCD-BC9F-C9A159B40D2A}"/>
                  </a:ext>
                </a:extLst>
              </p:cNvPr>
              <p:cNvSpPr>
                <a:spLocks noChangeArrowheads="1"/>
              </p:cNvSpPr>
              <p:nvPr/>
            </p:nvSpPr>
            <p:spPr bwMode="auto">
              <a:xfrm>
                <a:off x="0" y="0"/>
                <a:ext cx="4202689" cy="4202689"/>
              </a:xfrm>
              <a:prstGeom prst="roundRect">
                <a:avLst>
                  <a:gd name="adj" fmla="val 3370"/>
                </a:avLst>
              </a:prstGeom>
              <a:solidFill>
                <a:srgbClr val="FF0000"/>
              </a:solidFill>
              <a:ln>
                <a:noFill/>
              </a:ln>
              <a:extLst/>
            </p:spPr>
            <p:txBody>
              <a:bodyPr anchor="ctr"/>
              <a:lstStyle/>
              <a:p>
                <a:pPr algn="ctr">
                  <a:defRPr/>
                </a:pPr>
                <a:r>
                  <a:rPr lang="zh-CN" altLang="en-US" sz="1600" b="1" dirty="0">
                    <a:solidFill>
                      <a:srgbClr val="FFFFFF"/>
                    </a:solidFill>
                    <a:latin typeface="微软雅黑" panose="020B0503020204020204" pitchFamily="34" charset="-122"/>
                    <a:ea typeface="微软雅黑" panose="020B0503020204020204" pitchFamily="34" charset="-122"/>
                  </a:rPr>
                  <a:t>洗车机接口</a:t>
                </a:r>
                <a:endParaRPr lang="zh-CN" altLang="zh-CN" sz="1600" b="1" dirty="0">
                  <a:solidFill>
                    <a:srgbClr val="FFFFFF"/>
                  </a:solidFill>
                  <a:latin typeface="微软雅黑" panose="020B0503020204020204" pitchFamily="34" charset="-122"/>
                  <a:ea typeface="微软雅黑" panose="020B0503020204020204" pitchFamily="34" charset="-122"/>
                </a:endParaRPr>
              </a:p>
            </p:txBody>
          </p:sp>
          <p:sp>
            <p:nvSpPr>
              <p:cNvPr id="58" name="圆角矩形 5">
                <a:extLst>
                  <a:ext uri="{FF2B5EF4-FFF2-40B4-BE49-F238E27FC236}">
                    <a16:creationId xmlns:a16="http://schemas.microsoft.com/office/drawing/2014/main" xmlns="" id="{A8F159D2-8109-4792-986B-1752A0618F4F}"/>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42" name="组合 3">
              <a:extLst>
                <a:ext uri="{FF2B5EF4-FFF2-40B4-BE49-F238E27FC236}">
                  <a16:creationId xmlns:a16="http://schemas.microsoft.com/office/drawing/2014/main" xmlns="" id="{83F49A32-1C1D-4A45-96F6-AF184BC88EF4}"/>
                </a:ext>
              </a:extLst>
            </p:cNvPr>
            <p:cNvGrpSpPr>
              <a:grpSpLocks/>
            </p:cNvGrpSpPr>
            <p:nvPr/>
          </p:nvGrpSpPr>
          <p:grpSpPr bwMode="auto">
            <a:xfrm>
              <a:off x="9307195" y="2751164"/>
              <a:ext cx="1150938" cy="1152525"/>
              <a:chOff x="0" y="0"/>
              <a:chExt cx="4202689" cy="4202689"/>
            </a:xfrm>
          </p:grpSpPr>
          <p:sp>
            <p:nvSpPr>
              <p:cNvPr id="55" name="圆角矩形 4">
                <a:extLst>
                  <a:ext uri="{FF2B5EF4-FFF2-40B4-BE49-F238E27FC236}">
                    <a16:creationId xmlns:a16="http://schemas.microsoft.com/office/drawing/2014/main" xmlns="" id="{D2D75719-BD30-4B8E-9B0C-D54A49729F0B}"/>
                  </a:ext>
                </a:extLst>
              </p:cNvPr>
              <p:cNvSpPr>
                <a:spLocks noChangeArrowheads="1"/>
              </p:cNvSpPr>
              <p:nvPr/>
            </p:nvSpPr>
            <p:spPr bwMode="auto">
              <a:xfrm>
                <a:off x="0" y="0"/>
                <a:ext cx="4202689" cy="4202689"/>
              </a:xfrm>
              <a:prstGeom prst="roundRect">
                <a:avLst>
                  <a:gd name="adj" fmla="val 3370"/>
                </a:avLst>
              </a:prstGeom>
              <a:solidFill>
                <a:srgbClr val="FF0000"/>
              </a:solidFill>
              <a:ln>
                <a:noFill/>
              </a:ln>
              <a:extLst/>
            </p:spPr>
            <p:txBody>
              <a:bodyPr anchor="ctr"/>
              <a:lstStyle/>
              <a:p>
                <a:pPr algn="ctr">
                  <a:defRPr/>
                </a:pPr>
                <a:r>
                  <a:rPr lang="zh-CN" altLang="en-US" sz="1600" b="1" dirty="0">
                    <a:solidFill>
                      <a:srgbClr val="FFFFFF"/>
                    </a:solidFill>
                    <a:latin typeface="微软雅黑" panose="020B0503020204020204" pitchFamily="34" charset="-122"/>
                    <a:ea typeface="微软雅黑" panose="020B0503020204020204" pitchFamily="34" charset="-122"/>
                  </a:rPr>
                  <a:t>车库门接口</a:t>
                </a:r>
                <a:endParaRPr lang="zh-CN" altLang="zh-CN" sz="1600" b="1" dirty="0">
                  <a:solidFill>
                    <a:srgbClr val="FFFFFF"/>
                  </a:solidFill>
                  <a:latin typeface="微软雅黑" panose="020B0503020204020204" pitchFamily="34" charset="-122"/>
                  <a:ea typeface="微软雅黑" panose="020B0503020204020204" pitchFamily="34" charset="-122"/>
                </a:endParaRPr>
              </a:p>
            </p:txBody>
          </p:sp>
          <p:sp>
            <p:nvSpPr>
              <p:cNvPr id="56" name="圆角矩形 5">
                <a:extLst>
                  <a:ext uri="{FF2B5EF4-FFF2-40B4-BE49-F238E27FC236}">
                    <a16:creationId xmlns:a16="http://schemas.microsoft.com/office/drawing/2014/main" xmlns="" id="{CE7203F4-C90F-4ADE-936E-DC1919FBE509}"/>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43" name="组合 3">
              <a:extLst>
                <a:ext uri="{FF2B5EF4-FFF2-40B4-BE49-F238E27FC236}">
                  <a16:creationId xmlns:a16="http://schemas.microsoft.com/office/drawing/2014/main" xmlns="" id="{772C93DD-AF09-4D55-8EED-8799BDC2F41B}"/>
                </a:ext>
              </a:extLst>
            </p:cNvPr>
            <p:cNvGrpSpPr>
              <a:grpSpLocks/>
            </p:cNvGrpSpPr>
            <p:nvPr/>
          </p:nvGrpSpPr>
          <p:grpSpPr bwMode="auto">
            <a:xfrm>
              <a:off x="7975283" y="1522439"/>
              <a:ext cx="1150937" cy="1152525"/>
              <a:chOff x="0" y="0"/>
              <a:chExt cx="4202689" cy="4202689"/>
            </a:xfrm>
          </p:grpSpPr>
          <p:sp>
            <p:nvSpPr>
              <p:cNvPr id="53" name="圆角矩形 4">
                <a:extLst>
                  <a:ext uri="{FF2B5EF4-FFF2-40B4-BE49-F238E27FC236}">
                    <a16:creationId xmlns:a16="http://schemas.microsoft.com/office/drawing/2014/main" xmlns="" id="{1224484F-229C-437C-AC50-20BBCD006E0F}"/>
                  </a:ext>
                </a:extLst>
              </p:cNvPr>
              <p:cNvSpPr>
                <a:spLocks noChangeArrowheads="1"/>
              </p:cNvSpPr>
              <p:nvPr/>
            </p:nvSpPr>
            <p:spPr bwMode="auto">
              <a:xfrm>
                <a:off x="0" y="0"/>
                <a:ext cx="4202689" cy="4202689"/>
              </a:xfrm>
              <a:prstGeom prst="roundRect">
                <a:avLst>
                  <a:gd name="adj" fmla="val 3370"/>
                </a:avLst>
              </a:prstGeom>
              <a:solidFill>
                <a:srgbClr val="487A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rPr>
                  <a:t>VOBC</a:t>
                </a:r>
                <a:r>
                  <a:rPr lang="zh-CN" altLang="en-US" sz="1600" b="1">
                    <a:solidFill>
                      <a:srgbClr val="FFFFFF"/>
                    </a:solidFill>
                    <a:latin typeface="微软雅黑" panose="020B0503020204020204" pitchFamily="34" charset="-122"/>
                    <a:ea typeface="微软雅黑" panose="020B0503020204020204" pitchFamily="34" charset="-122"/>
                  </a:rPr>
                  <a:t>接口</a:t>
                </a:r>
                <a:endParaRPr lang="zh-CN" altLang="zh-CN" sz="1600" b="1">
                  <a:solidFill>
                    <a:srgbClr val="FFFFFF"/>
                  </a:solidFill>
                  <a:latin typeface="微软雅黑" panose="020B0503020204020204" pitchFamily="34" charset="-122"/>
                  <a:ea typeface="微软雅黑" panose="020B0503020204020204" pitchFamily="34" charset="-122"/>
                </a:endParaRPr>
              </a:p>
            </p:txBody>
          </p:sp>
          <p:sp>
            <p:nvSpPr>
              <p:cNvPr id="54" name="圆角矩形 5">
                <a:extLst>
                  <a:ext uri="{FF2B5EF4-FFF2-40B4-BE49-F238E27FC236}">
                    <a16:creationId xmlns:a16="http://schemas.microsoft.com/office/drawing/2014/main" xmlns="" id="{83A13AFF-9E29-4D4D-9F58-CC50B67916B1}"/>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44" name="组合 3">
              <a:extLst>
                <a:ext uri="{FF2B5EF4-FFF2-40B4-BE49-F238E27FC236}">
                  <a16:creationId xmlns:a16="http://schemas.microsoft.com/office/drawing/2014/main" xmlns="" id="{83E94A48-C178-472E-B32C-E985A0B3C631}"/>
                </a:ext>
              </a:extLst>
            </p:cNvPr>
            <p:cNvGrpSpPr>
              <a:grpSpLocks/>
            </p:cNvGrpSpPr>
            <p:nvPr/>
          </p:nvGrpSpPr>
          <p:grpSpPr bwMode="auto">
            <a:xfrm>
              <a:off x="9261158" y="1522439"/>
              <a:ext cx="1150937" cy="1152525"/>
              <a:chOff x="0" y="0"/>
              <a:chExt cx="4202689" cy="4202689"/>
            </a:xfrm>
          </p:grpSpPr>
          <p:sp>
            <p:nvSpPr>
              <p:cNvPr id="51" name="圆角矩形 4">
                <a:extLst>
                  <a:ext uri="{FF2B5EF4-FFF2-40B4-BE49-F238E27FC236}">
                    <a16:creationId xmlns:a16="http://schemas.microsoft.com/office/drawing/2014/main" xmlns="" id="{E5C8821D-25E5-4867-A70F-60DF768F5B3B}"/>
                  </a:ext>
                </a:extLst>
              </p:cNvPr>
              <p:cNvSpPr>
                <a:spLocks noChangeArrowheads="1"/>
              </p:cNvSpPr>
              <p:nvPr/>
            </p:nvSpPr>
            <p:spPr bwMode="auto">
              <a:xfrm>
                <a:off x="0" y="0"/>
                <a:ext cx="4202689" cy="4202689"/>
              </a:xfrm>
              <a:prstGeom prst="roundRect">
                <a:avLst>
                  <a:gd name="adj" fmla="val 3370"/>
                </a:avLst>
              </a:prstGeom>
              <a:solidFill>
                <a:srgbClr val="487A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rgbClr val="FFFFFF"/>
                    </a:solidFill>
                    <a:latin typeface="微软雅黑" panose="020B0503020204020204" pitchFamily="34" charset="-122"/>
                    <a:ea typeface="微软雅黑" panose="020B0503020204020204" pitchFamily="34" charset="-122"/>
                  </a:rPr>
                  <a:t>站台门接口</a:t>
                </a:r>
                <a:endParaRPr lang="en-US" altLang="zh-CN" sz="1600" b="1">
                  <a:solidFill>
                    <a:srgbClr val="FFFFFF"/>
                  </a:solidFill>
                  <a:latin typeface="微软雅黑" panose="020B0503020204020204" pitchFamily="34" charset="-122"/>
                  <a:ea typeface="微软雅黑" panose="020B0503020204020204" pitchFamily="34" charset="-122"/>
                </a:endParaRPr>
              </a:p>
            </p:txBody>
          </p:sp>
          <p:sp>
            <p:nvSpPr>
              <p:cNvPr id="52" name="圆角矩形 5">
                <a:extLst>
                  <a:ext uri="{FF2B5EF4-FFF2-40B4-BE49-F238E27FC236}">
                    <a16:creationId xmlns:a16="http://schemas.microsoft.com/office/drawing/2014/main" xmlns="" id="{741662DD-C038-4E31-B021-21FEE64ED16F}"/>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45" name="组合 3">
              <a:extLst>
                <a:ext uri="{FF2B5EF4-FFF2-40B4-BE49-F238E27FC236}">
                  <a16:creationId xmlns:a16="http://schemas.microsoft.com/office/drawing/2014/main" xmlns="" id="{C7C4D9CE-EC3F-4CD2-9EC3-2C17B70CA55E}"/>
                </a:ext>
              </a:extLst>
            </p:cNvPr>
            <p:cNvGrpSpPr>
              <a:grpSpLocks/>
            </p:cNvGrpSpPr>
            <p:nvPr/>
          </p:nvGrpSpPr>
          <p:grpSpPr bwMode="auto">
            <a:xfrm>
              <a:off x="6737033" y="2771801"/>
              <a:ext cx="1150937" cy="1152525"/>
              <a:chOff x="0" y="0"/>
              <a:chExt cx="4202689" cy="4202689"/>
            </a:xfrm>
          </p:grpSpPr>
          <p:sp>
            <p:nvSpPr>
              <p:cNvPr id="49" name="圆角矩形 4">
                <a:extLst>
                  <a:ext uri="{FF2B5EF4-FFF2-40B4-BE49-F238E27FC236}">
                    <a16:creationId xmlns:a16="http://schemas.microsoft.com/office/drawing/2014/main" xmlns="" id="{26D365C6-7AC1-41BB-8EAE-8F7658BB0B24}"/>
                  </a:ext>
                </a:extLst>
              </p:cNvPr>
              <p:cNvSpPr>
                <a:spLocks noChangeArrowheads="1"/>
              </p:cNvSpPr>
              <p:nvPr/>
            </p:nvSpPr>
            <p:spPr bwMode="auto">
              <a:xfrm>
                <a:off x="0" y="0"/>
                <a:ext cx="4202689" cy="4202689"/>
              </a:xfrm>
              <a:prstGeom prst="roundRect">
                <a:avLst>
                  <a:gd name="adj" fmla="val 3370"/>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rPr>
                  <a:t>ZC</a:t>
                </a:r>
                <a:r>
                  <a:rPr lang="zh-CN" altLang="en-US" sz="1600" b="1">
                    <a:solidFill>
                      <a:srgbClr val="FFFFFF"/>
                    </a:solidFill>
                    <a:latin typeface="微软雅黑" panose="020B0503020204020204" pitchFamily="34" charset="-122"/>
                    <a:ea typeface="微软雅黑" panose="020B0503020204020204" pitchFamily="34" charset="-122"/>
                  </a:rPr>
                  <a:t>接口</a:t>
                </a:r>
                <a:endParaRPr lang="zh-CN" altLang="zh-CN" sz="1600" b="1">
                  <a:solidFill>
                    <a:srgbClr val="FFFFFF"/>
                  </a:solidFill>
                  <a:latin typeface="微软雅黑" panose="020B0503020204020204" pitchFamily="34" charset="-122"/>
                  <a:ea typeface="微软雅黑" panose="020B0503020204020204" pitchFamily="34" charset="-122"/>
                </a:endParaRPr>
              </a:p>
            </p:txBody>
          </p:sp>
          <p:sp>
            <p:nvSpPr>
              <p:cNvPr id="50" name="圆角矩形 5">
                <a:extLst>
                  <a:ext uri="{FF2B5EF4-FFF2-40B4-BE49-F238E27FC236}">
                    <a16:creationId xmlns:a16="http://schemas.microsoft.com/office/drawing/2014/main" xmlns="" id="{0F257497-E495-491C-935D-CB797B35B9A2}"/>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nvGrpSpPr>
            <p:cNvPr id="46" name="组合 3">
              <a:extLst>
                <a:ext uri="{FF2B5EF4-FFF2-40B4-BE49-F238E27FC236}">
                  <a16:creationId xmlns:a16="http://schemas.microsoft.com/office/drawing/2014/main" xmlns="" id="{C35C8FAC-3AA4-418E-9906-DC89BD25CA69}"/>
                </a:ext>
              </a:extLst>
            </p:cNvPr>
            <p:cNvGrpSpPr>
              <a:grpSpLocks/>
            </p:cNvGrpSpPr>
            <p:nvPr/>
          </p:nvGrpSpPr>
          <p:grpSpPr bwMode="auto">
            <a:xfrm>
              <a:off x="10577195" y="1506564"/>
              <a:ext cx="1150938" cy="1152525"/>
              <a:chOff x="0" y="0"/>
              <a:chExt cx="4202689" cy="4202689"/>
            </a:xfrm>
          </p:grpSpPr>
          <p:sp>
            <p:nvSpPr>
              <p:cNvPr id="47" name="圆角矩形 4">
                <a:extLst>
                  <a:ext uri="{FF2B5EF4-FFF2-40B4-BE49-F238E27FC236}">
                    <a16:creationId xmlns:a16="http://schemas.microsoft.com/office/drawing/2014/main" xmlns="" id="{DA0AEE65-3698-4CFC-8E60-A3B325C60A2D}"/>
                  </a:ext>
                </a:extLst>
              </p:cNvPr>
              <p:cNvSpPr>
                <a:spLocks noChangeArrowheads="1"/>
              </p:cNvSpPr>
              <p:nvPr/>
            </p:nvSpPr>
            <p:spPr bwMode="auto">
              <a:xfrm>
                <a:off x="0" y="0"/>
                <a:ext cx="4202689" cy="4202689"/>
              </a:xfrm>
              <a:prstGeom prst="roundRect">
                <a:avLst>
                  <a:gd name="adj" fmla="val 3370"/>
                </a:avLst>
              </a:prstGeom>
              <a:solidFill>
                <a:srgbClr val="487AB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600" b="1">
                    <a:solidFill>
                      <a:srgbClr val="FFFFFF"/>
                    </a:solidFill>
                    <a:latin typeface="微软雅黑" panose="020B0503020204020204" pitchFamily="34" charset="-122"/>
                    <a:ea typeface="微软雅黑" panose="020B0503020204020204" pitchFamily="34" charset="-122"/>
                  </a:rPr>
                  <a:t>LEU</a:t>
                </a:r>
                <a:r>
                  <a:rPr lang="zh-CN" altLang="en-US" sz="1600" b="1">
                    <a:solidFill>
                      <a:srgbClr val="FFFFFF"/>
                    </a:solidFill>
                    <a:latin typeface="微软雅黑" panose="020B0503020204020204" pitchFamily="34" charset="-122"/>
                    <a:ea typeface="微软雅黑" panose="020B0503020204020204" pitchFamily="34" charset="-122"/>
                  </a:rPr>
                  <a:t>接口</a:t>
                </a:r>
                <a:endParaRPr lang="zh-CN" altLang="zh-CN" sz="1600" b="1">
                  <a:solidFill>
                    <a:srgbClr val="FFFFFF"/>
                  </a:solidFill>
                  <a:latin typeface="微软雅黑" panose="020B0503020204020204" pitchFamily="34" charset="-122"/>
                  <a:ea typeface="微软雅黑" panose="020B0503020204020204" pitchFamily="34" charset="-122"/>
                </a:endParaRPr>
              </a:p>
            </p:txBody>
          </p:sp>
          <p:sp>
            <p:nvSpPr>
              <p:cNvPr id="48" name="圆角矩形 5">
                <a:extLst>
                  <a:ext uri="{FF2B5EF4-FFF2-40B4-BE49-F238E27FC236}">
                    <a16:creationId xmlns:a16="http://schemas.microsoft.com/office/drawing/2014/main" xmlns="" id="{BC09DFF9-78A7-4DEF-8912-8A14C31173FD}"/>
                  </a:ext>
                </a:extLst>
              </p:cNvPr>
              <p:cNvSpPr>
                <a:spLocks noChangeArrowheads="1"/>
              </p:cNvSpPr>
              <p:nvPr/>
            </p:nvSpPr>
            <p:spPr bwMode="auto">
              <a:xfrm>
                <a:off x="173861" y="173861"/>
                <a:ext cx="3854966" cy="3854966"/>
              </a:xfrm>
              <a:prstGeom prst="roundRect">
                <a:avLst>
                  <a:gd name="adj" fmla="val 3370"/>
                </a:avLst>
              </a:prstGeom>
              <a:noFill/>
              <a:ln w="12700">
                <a:solidFill>
                  <a:schemeClr val="bg1"/>
                </a:solidFill>
                <a:prstDash val="dash"/>
                <a:bevel/>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1600">
                  <a:solidFill>
                    <a:srgbClr val="FFFFFF"/>
                  </a:solidFill>
                  <a:latin typeface="方正兰亭细黑_GBK"/>
                  <a:ea typeface="方正兰亭细黑_GBK"/>
                  <a:cs typeface="方正兰亭细黑_GBK"/>
                </a:endParaRPr>
              </a:p>
            </p:txBody>
          </p:sp>
        </p:grpSp>
      </p:grpSp>
      <p:sp>
        <p:nvSpPr>
          <p:cNvPr id="71" name="Rectangle 7"/>
          <p:cNvSpPr>
            <a:spLocks noChangeArrowheads="1"/>
          </p:cNvSpPr>
          <p:nvPr/>
        </p:nvSpPr>
        <p:spPr bwMode="auto">
          <a:xfrm>
            <a:off x="596034" y="5622666"/>
            <a:ext cx="49203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1"/>
              </a:buClr>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交控联锁产品采用模块化开发支持可选的点式、</a:t>
            </a:r>
            <a:r>
              <a:rPr lang="en-US" altLang="zh-CN"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CBTC</a:t>
            </a: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与</a:t>
            </a:r>
            <a:r>
              <a:rPr lang="en-US" altLang="zh-CN"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FAO</a:t>
            </a: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联锁功能</a:t>
            </a:r>
            <a:endParaRPr lang="zh-CN" altLang="en-US" sz="2400" b="1" dirty="0">
              <a:solidFill>
                <a:srgbClr val="43B5D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Rectangle 7"/>
          <p:cNvSpPr>
            <a:spLocks noChangeArrowheads="1"/>
          </p:cNvSpPr>
          <p:nvPr/>
        </p:nvSpPr>
        <p:spPr bwMode="auto">
          <a:xfrm>
            <a:off x="6949583" y="5741386"/>
            <a:ext cx="49203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accent1"/>
              </a:buClr>
              <a:buFont typeface="Wingdings" panose="05000000000000000000" pitchFamily="2" charset="2"/>
              <a:buChar char="§"/>
              <a:defRPr sz="2800">
                <a:solidFill>
                  <a:schemeClr val="tx1"/>
                </a:solidFill>
                <a:latin typeface="宋体" panose="02010600030101010101" pitchFamily="2" charset="-122"/>
                <a:ea typeface="宋体" panose="02010600030101010101" pitchFamily="2" charset="-122"/>
              </a:defRPr>
            </a:lvl2pPr>
            <a:lvl3pPr marL="1143000" indent="-228600">
              <a:spcBef>
                <a:spcPct val="20000"/>
              </a:spcBef>
              <a:buClr>
                <a:schemeClr val="tx1"/>
              </a:buClr>
              <a:buChar char="•"/>
              <a:defRPr sz="2400" b="1">
                <a:solidFill>
                  <a:schemeClr val="tx1"/>
                </a:solidFill>
                <a:latin typeface="宋体" panose="02010600030101010101" pitchFamily="2" charset="-122"/>
                <a:ea typeface="宋体" panose="02010600030101010101" pitchFamily="2" charset="-122"/>
              </a:defRPr>
            </a:lvl3pPr>
            <a:lvl4pPr marL="1600200" indent="-228600">
              <a:spcBef>
                <a:spcPct val="20000"/>
              </a:spcBef>
              <a:buChar char="–"/>
              <a:defRPr sz="2000">
                <a:solidFill>
                  <a:schemeClr val="tx1"/>
                </a:solidFill>
                <a:latin typeface="宋体" panose="02010600030101010101" pitchFamily="2" charset="-122"/>
                <a:ea typeface="宋体" panose="02010600030101010101" pitchFamily="2" charset="-122"/>
              </a:defRPr>
            </a:lvl4pPr>
            <a:lvl5pPr marL="2057400" indent="-228600">
              <a:spcBef>
                <a:spcPct val="20000"/>
              </a:spcBef>
              <a:buChar char="»"/>
              <a:defRPr sz="20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9pPr>
          </a:lstStyle>
          <a:p>
            <a:pPr algn="ctr" eaLnBrk="1" hangingPunct="1">
              <a:spcBef>
                <a:spcPct val="0"/>
              </a:spcBef>
              <a:buClrTx/>
              <a:buFontTx/>
              <a:buNone/>
            </a:pP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交控联锁产品支持全自动运行相关的接口包括</a:t>
            </a:r>
            <a:r>
              <a:rPr lang="en-US" altLang="zh-CN"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SPKS</a:t>
            </a:r>
            <a:r>
              <a:rPr lang="zh-CN" altLang="en-US" sz="24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、车库门、洗车机</a:t>
            </a:r>
            <a:endParaRPr lang="zh-CN" altLang="en-US" sz="2400" b="1" dirty="0">
              <a:solidFill>
                <a:srgbClr val="43B5DA"/>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838068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4"/>
          <p:cNvGrpSpPr>
            <a:grpSpLocks/>
          </p:cNvGrpSpPr>
          <p:nvPr/>
        </p:nvGrpSpPr>
        <p:grpSpPr bwMode="auto">
          <a:xfrm>
            <a:off x="2846368" y="1234728"/>
            <a:ext cx="6086475" cy="606425"/>
            <a:chOff x="1528763" y="2421037"/>
            <a:chExt cx="6086475" cy="606425"/>
          </a:xfrm>
        </p:grpSpPr>
        <p:sp>
          <p:nvSpPr>
            <p:cNvPr id="3"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500">
                <a:solidFill>
                  <a:srgbClr val="00FF00"/>
                </a:solidFill>
                <a:latin typeface="微软雅黑" panose="020B0503020204020204" pitchFamily="34" charset="-122"/>
                <a:ea typeface="微软雅黑" panose="020B0503020204020204" pitchFamily="34" charset="-122"/>
              </a:endParaRPr>
            </a:p>
          </p:txBody>
        </p:sp>
        <p:sp>
          <p:nvSpPr>
            <p:cNvPr id="4" name="AutoShape 12"/>
            <p:cNvSpPr>
              <a:spLocks noChangeArrowheads="1"/>
            </p:cNvSpPr>
            <p:nvPr/>
          </p:nvSpPr>
          <p:spPr bwMode="auto">
            <a:xfrm>
              <a:off x="1566863" y="2421037"/>
              <a:ext cx="6048375" cy="533400"/>
            </a:xfrm>
            <a:prstGeom prst="roundRect">
              <a:avLst>
                <a:gd name="adj" fmla="val 16667"/>
              </a:avLst>
            </a:prstGeom>
            <a:solidFill>
              <a:srgbClr val="C0504D"/>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500" i="1">
                <a:solidFill>
                  <a:srgbClr val="00FF00"/>
                </a:solidFill>
                <a:latin typeface="微软雅黑" panose="020B0503020204020204" pitchFamily="34" charset="-122"/>
                <a:ea typeface="微软雅黑" panose="020B0503020204020204" pitchFamily="34" charset="-122"/>
              </a:endParaRPr>
            </a:p>
          </p:txBody>
        </p:sp>
        <p:sp>
          <p:nvSpPr>
            <p:cNvPr id="5"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zh-CN" altLang="en-US" sz="2400" dirty="0">
                  <a:solidFill>
                    <a:schemeClr val="bg1"/>
                  </a:solidFill>
                  <a:latin typeface="微软雅黑" panose="020B0503020204020204" pitchFamily="34" charset="-122"/>
                  <a:ea typeface="微软雅黑" panose="020B0503020204020204" pitchFamily="34" charset="-122"/>
                </a:rPr>
                <a:t>（一</a:t>
              </a:r>
              <a:r>
                <a:rPr kumimoji="1" lang="zh-CN" altLang="en-US" sz="2400" dirty="0" smtClean="0">
                  <a:solidFill>
                    <a:schemeClr val="bg1"/>
                  </a:solidFill>
                  <a:latin typeface="微软雅黑" panose="020B0503020204020204" pitchFamily="34" charset="-122"/>
                  <a:ea typeface="微软雅黑" panose="020B0503020204020204" pitchFamily="34" charset="-122"/>
                </a:rPr>
                <a:t>）联锁系统概述</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6" name="组合 33"/>
          <p:cNvGrpSpPr>
            <a:grpSpLocks/>
          </p:cNvGrpSpPr>
          <p:nvPr/>
        </p:nvGrpSpPr>
        <p:grpSpPr bwMode="auto">
          <a:xfrm>
            <a:off x="4575156" y="1909416"/>
            <a:ext cx="4132262" cy="500062"/>
            <a:chOff x="1528763" y="2421037"/>
            <a:chExt cx="6086475" cy="606425"/>
          </a:xfrm>
        </p:grpSpPr>
        <p:sp>
          <p:nvSpPr>
            <p:cNvPr id="7"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8" name="AutoShape 12"/>
            <p:cNvSpPr>
              <a:spLocks noChangeArrowheads="1"/>
            </p:cNvSpPr>
            <p:nvPr/>
          </p:nvSpPr>
          <p:spPr bwMode="auto">
            <a:xfrm>
              <a:off x="1566175" y="2421037"/>
              <a:ext cx="6049063" cy="533269"/>
            </a:xfrm>
            <a:prstGeom prst="roundRect">
              <a:avLst>
                <a:gd name="adj" fmla="val 16667"/>
              </a:avLst>
            </a:prstGeom>
            <a:solidFill>
              <a:schemeClr val="accent6">
                <a:lumMod val="40000"/>
                <a:lumOff val="60000"/>
              </a:schemeClr>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defRPr/>
              </a:pPr>
              <a:endParaRPr kumimoji="1" lang="zh-CN" altLang="zh-CN" sz="5400" i="1" smtClean="0">
                <a:solidFill>
                  <a:srgbClr val="00FF00"/>
                </a:solidFill>
                <a:latin typeface="微软雅黑" panose="020B0503020204020204" pitchFamily="34" charset="-122"/>
                <a:ea typeface="微软雅黑" panose="020B0503020204020204" pitchFamily="34" charset="-122"/>
              </a:endParaRPr>
            </a:p>
          </p:txBody>
        </p:sp>
        <p:sp>
          <p:nvSpPr>
            <p:cNvPr id="9"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en-US" altLang="zh-CN" sz="2000" dirty="0">
                  <a:solidFill>
                    <a:srgbClr val="0070C0"/>
                  </a:solidFill>
                  <a:latin typeface="微软雅黑" panose="020B0503020204020204" pitchFamily="34" charset="-122"/>
                  <a:ea typeface="微软雅黑" panose="020B0503020204020204" pitchFamily="34" charset="-122"/>
                </a:rPr>
                <a:t>1</a:t>
              </a:r>
              <a:r>
                <a:rPr kumimoji="1" lang="en-US" altLang="zh-CN" sz="2000" dirty="0" smtClean="0">
                  <a:solidFill>
                    <a:srgbClr val="0070C0"/>
                  </a:solidFill>
                  <a:latin typeface="微软雅黑" panose="020B0503020204020204" pitchFamily="34" charset="-122"/>
                  <a:ea typeface="微软雅黑" panose="020B0503020204020204" pitchFamily="34" charset="-122"/>
                </a:rPr>
                <a:t>. </a:t>
              </a:r>
              <a:r>
                <a:rPr kumimoji="1" lang="zh-CN" altLang="en-US" sz="2000" dirty="0" smtClean="0">
                  <a:solidFill>
                    <a:srgbClr val="0070C0"/>
                  </a:solidFill>
                  <a:latin typeface="微软雅黑" panose="020B0503020204020204" pitchFamily="34" charset="-122"/>
                  <a:ea typeface="微软雅黑" panose="020B0503020204020204" pitchFamily="34" charset="-122"/>
                </a:rPr>
                <a:t>联锁</a:t>
              </a:r>
              <a:r>
                <a:rPr kumimoji="1" lang="zh-CN" altLang="en-US" sz="2000" dirty="0">
                  <a:solidFill>
                    <a:srgbClr val="0070C0"/>
                  </a:solidFill>
                  <a:latin typeface="微软雅黑" panose="020B0503020204020204" pitchFamily="34" charset="-122"/>
                  <a:ea typeface="微软雅黑" panose="020B0503020204020204" pitchFamily="34" charset="-122"/>
                </a:rPr>
                <a:t>系统定义</a:t>
              </a:r>
            </a:p>
          </p:txBody>
        </p:sp>
      </p:grpSp>
      <p:grpSp>
        <p:nvGrpSpPr>
          <p:cNvPr id="10" name="组合 33"/>
          <p:cNvGrpSpPr>
            <a:grpSpLocks/>
          </p:cNvGrpSpPr>
          <p:nvPr/>
        </p:nvGrpSpPr>
        <p:grpSpPr bwMode="auto">
          <a:xfrm>
            <a:off x="4575156" y="2514253"/>
            <a:ext cx="4132262" cy="498475"/>
            <a:chOff x="1528763" y="2421037"/>
            <a:chExt cx="6086475" cy="606425"/>
          </a:xfrm>
        </p:grpSpPr>
        <p:sp>
          <p:nvSpPr>
            <p:cNvPr id="11"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12"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400" i="1">
                <a:solidFill>
                  <a:srgbClr val="00FF00"/>
                </a:solidFill>
                <a:latin typeface="微软雅黑" panose="020B0503020204020204" pitchFamily="34" charset="-122"/>
                <a:ea typeface="微软雅黑" panose="020B0503020204020204" pitchFamily="34" charset="-122"/>
              </a:endParaRPr>
            </a:p>
          </p:txBody>
        </p:sp>
        <p:sp>
          <p:nvSpPr>
            <p:cNvPr id="13"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en-US" altLang="zh-CN" sz="2000" dirty="0" smtClean="0">
                  <a:solidFill>
                    <a:srgbClr val="0070C0"/>
                  </a:solidFill>
                  <a:latin typeface="微软雅黑" panose="020B0503020204020204" pitchFamily="34" charset="-122"/>
                  <a:ea typeface="微软雅黑" panose="020B0503020204020204" pitchFamily="34" charset="-122"/>
                </a:rPr>
                <a:t>2. </a:t>
              </a:r>
              <a:r>
                <a:rPr kumimoji="1" lang="zh-CN" altLang="en-US" sz="2000" dirty="0" smtClean="0">
                  <a:solidFill>
                    <a:srgbClr val="0070C0"/>
                  </a:solidFill>
                  <a:latin typeface="微软雅黑" panose="020B0503020204020204" pitchFamily="34" charset="-122"/>
                  <a:ea typeface="微软雅黑" panose="020B0503020204020204" pitchFamily="34" charset="-122"/>
                </a:rPr>
                <a:t>联锁</a:t>
              </a:r>
              <a:r>
                <a:rPr kumimoji="1" lang="zh-CN" altLang="en-US" sz="2000" dirty="0">
                  <a:solidFill>
                    <a:srgbClr val="0070C0"/>
                  </a:solidFill>
                  <a:latin typeface="微软雅黑" panose="020B0503020204020204" pitchFamily="34" charset="-122"/>
                  <a:ea typeface="微软雅黑" panose="020B0503020204020204" pitchFamily="34" charset="-122"/>
                </a:rPr>
                <a:t>的发展</a:t>
              </a:r>
              <a:r>
                <a:rPr kumimoji="1" lang="zh-CN" altLang="en-US" sz="2000" dirty="0" smtClean="0">
                  <a:solidFill>
                    <a:srgbClr val="0070C0"/>
                  </a:solidFill>
                  <a:latin typeface="微软雅黑" panose="020B0503020204020204" pitchFamily="34" charset="-122"/>
                  <a:ea typeface="微软雅黑" panose="020B0503020204020204" pitchFamily="34" charset="-122"/>
                </a:rPr>
                <a:t>历史</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14" name="组合 26"/>
          <p:cNvGrpSpPr>
            <a:grpSpLocks/>
          </p:cNvGrpSpPr>
          <p:nvPr/>
        </p:nvGrpSpPr>
        <p:grpSpPr bwMode="auto">
          <a:xfrm>
            <a:off x="4073506" y="1841153"/>
            <a:ext cx="420688" cy="2341909"/>
            <a:chOff x="4608004" y="2996952"/>
            <a:chExt cx="421482" cy="1848169"/>
          </a:xfrm>
        </p:grpSpPr>
        <p:grpSp>
          <p:nvGrpSpPr>
            <p:cNvPr id="15" name="组合 27"/>
            <p:cNvGrpSpPr>
              <a:grpSpLocks/>
            </p:cNvGrpSpPr>
            <p:nvPr/>
          </p:nvGrpSpPr>
          <p:grpSpPr bwMode="auto">
            <a:xfrm>
              <a:off x="4608004" y="2996952"/>
              <a:ext cx="396025" cy="1215106"/>
              <a:chOff x="2519772" y="3140968"/>
              <a:chExt cx="396025" cy="1215106"/>
            </a:xfrm>
          </p:grpSpPr>
          <p:cxnSp>
            <p:nvCxnSpPr>
              <p:cNvPr id="17" name="直接连接符 16"/>
              <p:cNvCxnSpPr>
                <a:cxnSpLocks noChangeShapeType="1"/>
              </p:cNvCxnSpPr>
              <p:nvPr/>
            </p:nvCxnSpPr>
            <p:spPr bwMode="auto">
              <a:xfrm>
                <a:off x="2519772" y="3140968"/>
                <a:ext cx="0" cy="1215226"/>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cxnSp>
            <p:nvCxnSpPr>
              <p:cNvPr id="18" name="直接连接符 17"/>
              <p:cNvCxnSpPr>
                <a:cxnSpLocks noChangeShapeType="1"/>
              </p:cNvCxnSpPr>
              <p:nvPr/>
            </p:nvCxnSpPr>
            <p:spPr bwMode="auto">
              <a:xfrm>
                <a:off x="2519772" y="4356194"/>
                <a:ext cx="396033"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grpSp>
        <p:cxnSp>
          <p:nvCxnSpPr>
            <p:cNvPr id="16" name="直接连接符 15"/>
            <p:cNvCxnSpPr>
              <a:cxnSpLocks noChangeShapeType="1"/>
            </p:cNvCxnSpPr>
            <p:nvPr/>
          </p:nvCxnSpPr>
          <p:spPr bwMode="auto">
            <a:xfrm flipH="1">
              <a:off x="5029485" y="3080891"/>
              <a:ext cx="1" cy="176423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grpSp>
      <p:grpSp>
        <p:nvGrpSpPr>
          <p:cNvPr id="19" name="组合 33"/>
          <p:cNvGrpSpPr>
            <a:grpSpLocks/>
          </p:cNvGrpSpPr>
          <p:nvPr/>
        </p:nvGrpSpPr>
        <p:grpSpPr bwMode="auto">
          <a:xfrm>
            <a:off x="4575156" y="3142903"/>
            <a:ext cx="4132262" cy="500063"/>
            <a:chOff x="1528763" y="2421037"/>
            <a:chExt cx="6086475" cy="606425"/>
          </a:xfrm>
        </p:grpSpPr>
        <p:sp>
          <p:nvSpPr>
            <p:cNvPr id="20"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21"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400" i="1">
                <a:solidFill>
                  <a:srgbClr val="00FF00"/>
                </a:solidFill>
                <a:latin typeface="微软雅黑" panose="020B0503020204020204" pitchFamily="34" charset="-122"/>
                <a:ea typeface="微软雅黑" panose="020B0503020204020204" pitchFamily="34" charset="-122"/>
              </a:endParaRPr>
            </a:p>
          </p:txBody>
        </p:sp>
        <p:sp>
          <p:nvSpPr>
            <p:cNvPr id="22"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en-US" altLang="zh-CN" sz="2000" dirty="0">
                  <a:solidFill>
                    <a:srgbClr val="0070C0"/>
                  </a:solidFill>
                  <a:latin typeface="微软雅黑" panose="020B0503020204020204" pitchFamily="34" charset="-122"/>
                  <a:ea typeface="微软雅黑" panose="020B0503020204020204" pitchFamily="34" charset="-122"/>
                </a:rPr>
                <a:t>3. </a:t>
              </a:r>
              <a:r>
                <a:rPr kumimoji="1" lang="zh-CN" altLang="en-US" sz="2000" dirty="0" smtClean="0">
                  <a:solidFill>
                    <a:srgbClr val="0070C0"/>
                  </a:solidFill>
                  <a:latin typeface="微软雅黑" panose="020B0503020204020204" pitchFamily="34" charset="-122"/>
                  <a:ea typeface="微软雅黑" panose="020B0503020204020204" pitchFamily="34" charset="-122"/>
                </a:rPr>
                <a:t>联锁的重要性</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23" name="组合 33"/>
          <p:cNvGrpSpPr>
            <a:grpSpLocks/>
          </p:cNvGrpSpPr>
          <p:nvPr/>
        </p:nvGrpSpPr>
        <p:grpSpPr bwMode="auto">
          <a:xfrm>
            <a:off x="4575156" y="3683000"/>
            <a:ext cx="4132262" cy="500062"/>
            <a:chOff x="1528763" y="2421037"/>
            <a:chExt cx="6086475" cy="606425"/>
          </a:xfrm>
        </p:grpSpPr>
        <p:sp>
          <p:nvSpPr>
            <p:cNvPr id="24"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25"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400" i="1">
                <a:solidFill>
                  <a:srgbClr val="00FF00"/>
                </a:solidFill>
                <a:latin typeface="微软雅黑" panose="020B0503020204020204" pitchFamily="34" charset="-122"/>
                <a:ea typeface="微软雅黑" panose="020B0503020204020204" pitchFamily="34" charset="-122"/>
              </a:endParaRPr>
            </a:p>
          </p:txBody>
        </p:sp>
        <p:sp>
          <p:nvSpPr>
            <p:cNvPr id="26"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en-US" altLang="zh-CN" sz="2000" dirty="0">
                  <a:solidFill>
                    <a:srgbClr val="0070C0"/>
                  </a:solidFill>
                  <a:latin typeface="微软雅黑" panose="020B0503020204020204" pitchFamily="34" charset="-122"/>
                  <a:ea typeface="微软雅黑" panose="020B0503020204020204" pitchFamily="34" charset="-122"/>
                </a:rPr>
                <a:t>4</a:t>
              </a:r>
              <a:r>
                <a:rPr kumimoji="1" lang="en-US" altLang="zh-CN" sz="2000" dirty="0" smtClean="0">
                  <a:solidFill>
                    <a:srgbClr val="0070C0"/>
                  </a:solidFill>
                  <a:latin typeface="微软雅黑" panose="020B0503020204020204" pitchFamily="34" charset="-122"/>
                  <a:ea typeface="微软雅黑" panose="020B0503020204020204" pitchFamily="34" charset="-122"/>
                </a:rPr>
                <a:t>. </a:t>
              </a:r>
              <a:r>
                <a:rPr kumimoji="1" lang="zh-CN" altLang="en-US" sz="2000" dirty="0" smtClean="0">
                  <a:solidFill>
                    <a:srgbClr val="0070C0"/>
                  </a:solidFill>
                  <a:latin typeface="微软雅黑" panose="020B0503020204020204" pitchFamily="34" charset="-122"/>
                  <a:ea typeface="微软雅黑" panose="020B0503020204020204" pitchFamily="34" charset="-122"/>
                </a:rPr>
                <a:t>小结</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24"/>
          <p:cNvGrpSpPr>
            <a:grpSpLocks/>
          </p:cNvGrpSpPr>
          <p:nvPr/>
        </p:nvGrpSpPr>
        <p:grpSpPr bwMode="auto">
          <a:xfrm>
            <a:off x="2846368" y="4228703"/>
            <a:ext cx="6086475" cy="606425"/>
            <a:chOff x="1528763" y="2421037"/>
            <a:chExt cx="6086475" cy="606425"/>
          </a:xfrm>
        </p:grpSpPr>
        <p:sp>
          <p:nvSpPr>
            <p:cNvPr id="32"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500">
                <a:solidFill>
                  <a:srgbClr val="00FF00"/>
                </a:solidFill>
                <a:latin typeface="微软雅黑" panose="020B0503020204020204" pitchFamily="34" charset="-122"/>
                <a:ea typeface="微软雅黑" panose="020B0503020204020204" pitchFamily="34" charset="-122"/>
              </a:endParaRPr>
            </a:p>
          </p:txBody>
        </p:sp>
        <p:sp>
          <p:nvSpPr>
            <p:cNvPr id="33"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500" i="1">
                <a:solidFill>
                  <a:srgbClr val="00FF00"/>
                </a:solidFill>
                <a:latin typeface="微软雅黑" panose="020B0503020204020204" pitchFamily="34" charset="-122"/>
                <a:ea typeface="微软雅黑" panose="020B0503020204020204" pitchFamily="34" charset="-122"/>
              </a:endParaRPr>
            </a:p>
          </p:txBody>
        </p:sp>
        <p:sp>
          <p:nvSpPr>
            <p:cNvPr id="34"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zh-CN" altLang="en-US" sz="2400" dirty="0">
                  <a:solidFill>
                    <a:srgbClr val="0070C0"/>
                  </a:solidFill>
                  <a:latin typeface="微软雅黑" panose="020B0503020204020204" pitchFamily="34" charset="-122"/>
                  <a:ea typeface="微软雅黑" panose="020B0503020204020204" pitchFamily="34" charset="-122"/>
                </a:rPr>
                <a:t>（二</a:t>
              </a:r>
              <a:r>
                <a:rPr kumimoji="1" lang="zh-CN" altLang="en-US" sz="2400" dirty="0" smtClean="0">
                  <a:solidFill>
                    <a:srgbClr val="0070C0"/>
                  </a:solidFill>
                  <a:latin typeface="微软雅黑" panose="020B0503020204020204" pitchFamily="34" charset="-122"/>
                  <a:ea typeface="微软雅黑" panose="020B0503020204020204" pitchFamily="34" charset="-122"/>
                </a:rPr>
                <a:t>）交控联锁产品应用</a:t>
              </a:r>
              <a:r>
                <a:rPr kumimoji="1" lang="zh-CN" altLang="en-US" sz="2400" dirty="0" smtClean="0">
                  <a:solidFill>
                    <a:srgbClr val="0070C0"/>
                  </a:solidFill>
                  <a:latin typeface="微软雅黑" panose="020B0503020204020204" pitchFamily="34" charset="-122"/>
                  <a:ea typeface="微软雅黑" panose="020B0503020204020204" pitchFamily="34" charset="-122"/>
                </a:rPr>
                <a:t>场景</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grpSp>
      <p:grpSp>
        <p:nvGrpSpPr>
          <p:cNvPr id="39" name="组合 24"/>
          <p:cNvGrpSpPr>
            <a:grpSpLocks/>
          </p:cNvGrpSpPr>
          <p:nvPr/>
        </p:nvGrpSpPr>
        <p:grpSpPr bwMode="auto">
          <a:xfrm>
            <a:off x="2818556" y="4907136"/>
            <a:ext cx="6086475" cy="606425"/>
            <a:chOff x="1528763" y="2421037"/>
            <a:chExt cx="6086475" cy="606425"/>
          </a:xfrm>
        </p:grpSpPr>
        <p:sp>
          <p:nvSpPr>
            <p:cNvPr id="40"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500">
                <a:solidFill>
                  <a:srgbClr val="00FF00"/>
                </a:solidFill>
                <a:latin typeface="微软雅黑" panose="020B0503020204020204" pitchFamily="34" charset="-122"/>
                <a:ea typeface="微软雅黑" panose="020B0503020204020204" pitchFamily="34" charset="-122"/>
              </a:endParaRPr>
            </a:p>
          </p:txBody>
        </p:sp>
        <p:sp>
          <p:nvSpPr>
            <p:cNvPr id="41"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500" i="1">
                <a:solidFill>
                  <a:srgbClr val="00FF00"/>
                </a:solidFill>
                <a:latin typeface="微软雅黑" panose="020B0503020204020204" pitchFamily="34" charset="-122"/>
                <a:ea typeface="微软雅黑" panose="020B0503020204020204" pitchFamily="34" charset="-122"/>
              </a:endParaRPr>
            </a:p>
          </p:txBody>
        </p:sp>
        <p:sp>
          <p:nvSpPr>
            <p:cNvPr id="42"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zh-CN" altLang="en-US" sz="2400" dirty="0" smtClean="0">
                  <a:solidFill>
                    <a:srgbClr val="0070C0"/>
                  </a:solidFill>
                  <a:latin typeface="微软雅黑" panose="020B0503020204020204" pitchFamily="34" charset="-122"/>
                  <a:ea typeface="微软雅黑" panose="020B0503020204020204" pitchFamily="34" charset="-122"/>
                </a:rPr>
                <a:t>（</a:t>
              </a:r>
              <a:r>
                <a:rPr kumimoji="1" lang="zh-CN" altLang="en-US" sz="2400" dirty="0">
                  <a:solidFill>
                    <a:srgbClr val="0070C0"/>
                  </a:solidFill>
                  <a:latin typeface="微软雅黑" panose="020B0503020204020204" pitchFamily="34" charset="-122"/>
                  <a:ea typeface="微软雅黑" panose="020B0503020204020204" pitchFamily="34" charset="-122"/>
                </a:rPr>
                <a:t>三</a:t>
              </a:r>
              <a:r>
                <a:rPr kumimoji="1" lang="zh-CN" altLang="en-US" sz="2400" dirty="0" smtClean="0">
                  <a:solidFill>
                    <a:srgbClr val="0070C0"/>
                  </a:solidFill>
                  <a:latin typeface="微软雅黑" panose="020B0503020204020204" pitchFamily="34" charset="-122"/>
                  <a:ea typeface="微软雅黑" panose="020B0503020204020204" pitchFamily="34" charset="-122"/>
                </a:rPr>
                <a:t>）联锁</a:t>
              </a:r>
              <a:r>
                <a:rPr kumimoji="1" lang="zh-CN" altLang="en-US" sz="2400" dirty="0" smtClean="0">
                  <a:solidFill>
                    <a:srgbClr val="0070C0"/>
                  </a:solidFill>
                  <a:latin typeface="微软雅黑" panose="020B0503020204020204" pitchFamily="34" charset="-122"/>
                  <a:ea typeface="微软雅黑" panose="020B0503020204020204" pitchFamily="34" charset="-122"/>
                </a:rPr>
                <a:t>产品的发展</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2916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a:off x="-12680" y="0"/>
            <a:ext cx="386676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2.3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应用</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场景</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办理进路</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1" name="组合 187">
            <a:extLst>
              <a:ext uri="{FF2B5EF4-FFF2-40B4-BE49-F238E27FC236}">
                <a16:creationId xmlns="" xmlns:a16="http://schemas.microsoft.com/office/drawing/2014/main" id="{45BF6D73-C5C5-42F2-872F-228B7F11D7B3}"/>
              </a:ext>
            </a:extLst>
          </p:cNvPr>
          <p:cNvGrpSpPr>
            <a:grpSpLocks/>
          </p:cNvGrpSpPr>
          <p:nvPr/>
        </p:nvGrpSpPr>
        <p:grpSpPr bwMode="auto">
          <a:xfrm>
            <a:off x="4780826" y="1733172"/>
            <a:ext cx="7411174" cy="1908051"/>
            <a:chOff x="6253684" y="530841"/>
            <a:chExt cx="7704137" cy="2017713"/>
          </a:xfrm>
        </p:grpSpPr>
        <p:sp>
          <p:nvSpPr>
            <p:cNvPr id="92" name="Rectangle 4">
              <a:extLst>
                <a:ext uri="{FF2B5EF4-FFF2-40B4-BE49-F238E27FC236}">
                  <a16:creationId xmlns="" xmlns:a16="http://schemas.microsoft.com/office/drawing/2014/main" id="{BF26516C-B306-4C51-8265-6C3A014712E0}"/>
                </a:ext>
              </a:extLst>
            </p:cNvPr>
            <p:cNvSpPr>
              <a:spLocks noChangeArrowheads="1"/>
            </p:cNvSpPr>
            <p:nvPr/>
          </p:nvSpPr>
          <p:spPr bwMode="auto">
            <a:xfrm>
              <a:off x="8415859" y="1538904"/>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latin typeface="Times New Roman" panose="02020603050405020304" pitchFamily="18" charset="0"/>
                </a:rPr>
                <a:t>D</a:t>
              </a:r>
              <a:r>
                <a:rPr lang="en-US" altLang="zh-CN" sz="2400" b="1" baseline="-25000" dirty="0">
                  <a:latin typeface="Times New Roman" panose="02020603050405020304" pitchFamily="18" charset="0"/>
                </a:rPr>
                <a:t>7</a:t>
              </a:r>
            </a:p>
          </p:txBody>
        </p:sp>
        <p:grpSp>
          <p:nvGrpSpPr>
            <p:cNvPr id="93" name="Group 5">
              <a:extLst>
                <a:ext uri="{FF2B5EF4-FFF2-40B4-BE49-F238E27FC236}">
                  <a16:creationId xmlns="" xmlns:a16="http://schemas.microsoft.com/office/drawing/2014/main" id="{9C301A8E-C877-4B61-AC7B-DA68D04A58CD}"/>
                </a:ext>
              </a:extLst>
            </p:cNvPr>
            <p:cNvGrpSpPr>
              <a:grpSpLocks noChangeAspect="1"/>
            </p:cNvGrpSpPr>
            <p:nvPr/>
          </p:nvGrpSpPr>
          <p:grpSpPr bwMode="auto">
            <a:xfrm flipH="1">
              <a:off x="8412684" y="1361104"/>
              <a:ext cx="287337" cy="179387"/>
              <a:chOff x="0" y="0"/>
              <a:chExt cx="363" cy="227"/>
            </a:xfrm>
          </p:grpSpPr>
          <p:grpSp>
            <p:nvGrpSpPr>
              <p:cNvPr id="260" name="Group 6">
                <a:extLst>
                  <a:ext uri="{FF2B5EF4-FFF2-40B4-BE49-F238E27FC236}">
                    <a16:creationId xmlns="" xmlns:a16="http://schemas.microsoft.com/office/drawing/2014/main" id="{CF1D12AB-DC51-4D8D-8395-175D5B173B9A}"/>
                  </a:ext>
                </a:extLst>
              </p:cNvPr>
              <p:cNvGrpSpPr>
                <a:grpSpLocks noChangeAspect="1"/>
              </p:cNvGrpSpPr>
              <p:nvPr/>
            </p:nvGrpSpPr>
            <p:grpSpPr bwMode="auto">
              <a:xfrm>
                <a:off x="0" y="0"/>
                <a:ext cx="181" cy="181"/>
                <a:chOff x="0" y="0"/>
                <a:chExt cx="227" cy="226"/>
              </a:xfrm>
            </p:grpSpPr>
            <p:sp>
              <p:nvSpPr>
                <p:cNvPr id="265" name="Oval 7">
                  <a:extLst>
                    <a:ext uri="{FF2B5EF4-FFF2-40B4-BE49-F238E27FC236}">
                      <a16:creationId xmlns="" xmlns:a16="http://schemas.microsoft.com/office/drawing/2014/main" id="{53AECCEB-0E41-4329-A96B-A153A73AB374}"/>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6" name="Oval 8">
                  <a:extLst>
                    <a:ext uri="{FF2B5EF4-FFF2-40B4-BE49-F238E27FC236}">
                      <a16:creationId xmlns="" xmlns:a16="http://schemas.microsoft.com/office/drawing/2014/main" id="{42EA7822-69AB-4978-8EC0-13FB01AF8604}"/>
                    </a:ext>
                  </a:extLst>
                </p:cNvPr>
                <p:cNvSpPr>
                  <a:spLocks noChangeAspect="1" noChangeArrowheads="1"/>
                </p:cNvSpPr>
                <p:nvPr/>
              </p:nvSpPr>
              <p:spPr bwMode="auto">
                <a:xfrm>
                  <a:off x="46" y="45"/>
                  <a:ext cx="136" cy="1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grpSp>
            <p:nvGrpSpPr>
              <p:cNvPr id="261" name="Group 9">
                <a:extLst>
                  <a:ext uri="{FF2B5EF4-FFF2-40B4-BE49-F238E27FC236}">
                    <a16:creationId xmlns="" xmlns:a16="http://schemas.microsoft.com/office/drawing/2014/main" id="{84916FE0-18BD-4815-84E6-2A0BB66B8811}"/>
                  </a:ext>
                </a:extLst>
              </p:cNvPr>
              <p:cNvGrpSpPr>
                <a:grpSpLocks noChangeAspect="1"/>
              </p:cNvGrpSpPr>
              <p:nvPr/>
            </p:nvGrpSpPr>
            <p:grpSpPr bwMode="auto">
              <a:xfrm>
                <a:off x="182" y="0"/>
                <a:ext cx="181" cy="181"/>
                <a:chOff x="0" y="0"/>
                <a:chExt cx="227" cy="226"/>
              </a:xfrm>
            </p:grpSpPr>
            <p:sp>
              <p:nvSpPr>
                <p:cNvPr id="263" name="Oval 10">
                  <a:extLst>
                    <a:ext uri="{FF2B5EF4-FFF2-40B4-BE49-F238E27FC236}">
                      <a16:creationId xmlns="" xmlns:a16="http://schemas.microsoft.com/office/drawing/2014/main" id="{93162281-EDC5-4AFE-8D6D-51093DA00ECE}"/>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64" name="Oval 11">
                  <a:extLst>
                    <a:ext uri="{FF2B5EF4-FFF2-40B4-BE49-F238E27FC236}">
                      <a16:creationId xmlns="" xmlns:a16="http://schemas.microsoft.com/office/drawing/2014/main" id="{E35FA842-336F-45C3-9A8F-37D504AB7730}"/>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262" name="Line 12">
                <a:extLst>
                  <a:ext uri="{FF2B5EF4-FFF2-40B4-BE49-F238E27FC236}">
                    <a16:creationId xmlns="" xmlns:a16="http://schemas.microsoft.com/office/drawing/2014/main" id="{55939046-2D96-4B8D-94E1-8446BED90388}"/>
                  </a:ext>
                </a:extLst>
              </p:cNvPr>
              <p:cNvSpPr>
                <a:spLocks noChangeAspect="1" noChangeShapeType="1"/>
              </p:cNvSpPr>
              <p:nvPr/>
            </p:nvSpPr>
            <p:spPr bwMode="auto">
              <a:xfrm>
                <a:off x="0"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4" name="Line 13">
              <a:extLst>
                <a:ext uri="{FF2B5EF4-FFF2-40B4-BE49-F238E27FC236}">
                  <a16:creationId xmlns="" xmlns:a16="http://schemas.microsoft.com/office/drawing/2014/main" id="{773CE5D6-43B2-445D-8A3E-450818737319}"/>
                </a:ext>
              </a:extLst>
            </p:cNvPr>
            <p:cNvSpPr>
              <a:spLocks noChangeShapeType="1"/>
            </p:cNvSpPr>
            <p:nvPr/>
          </p:nvSpPr>
          <p:spPr bwMode="auto">
            <a:xfrm>
              <a:off x="6972821" y="1251566"/>
              <a:ext cx="5400675"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5" name="Group 14">
              <a:extLst>
                <a:ext uri="{FF2B5EF4-FFF2-40B4-BE49-F238E27FC236}">
                  <a16:creationId xmlns="" xmlns:a16="http://schemas.microsoft.com/office/drawing/2014/main" id="{7988243C-A999-4DAB-B28F-C281F907C4A0}"/>
                </a:ext>
              </a:extLst>
            </p:cNvPr>
            <p:cNvGrpSpPr>
              <a:grpSpLocks noChangeAspect="1"/>
            </p:cNvGrpSpPr>
            <p:nvPr/>
          </p:nvGrpSpPr>
          <p:grpSpPr bwMode="auto">
            <a:xfrm>
              <a:off x="6329884" y="962641"/>
              <a:ext cx="860425" cy="144463"/>
              <a:chOff x="0" y="0"/>
              <a:chExt cx="1088" cy="182"/>
            </a:xfrm>
          </p:grpSpPr>
          <p:sp>
            <p:nvSpPr>
              <p:cNvPr id="250" name="Line 15">
                <a:extLst>
                  <a:ext uri="{FF2B5EF4-FFF2-40B4-BE49-F238E27FC236}">
                    <a16:creationId xmlns="" xmlns:a16="http://schemas.microsoft.com/office/drawing/2014/main" id="{B230DF41-3745-4EA9-A2D9-F1944DEFC27A}"/>
                  </a:ext>
                </a:extLst>
              </p:cNvPr>
              <p:cNvSpPr>
                <a:spLocks noChangeAspect="1" noChangeShapeType="1"/>
              </p:cNvSpPr>
              <p:nvPr/>
            </p:nvSpPr>
            <p:spPr bwMode="auto">
              <a:xfrm>
                <a:off x="0" y="46"/>
                <a:ext cx="0"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1" name="Line 16">
                <a:extLst>
                  <a:ext uri="{FF2B5EF4-FFF2-40B4-BE49-F238E27FC236}">
                    <a16:creationId xmlns="" xmlns:a16="http://schemas.microsoft.com/office/drawing/2014/main" id="{64720FDE-C45A-4344-BCAA-7BD19CA71DE4}"/>
                  </a:ext>
                </a:extLst>
              </p:cNvPr>
              <p:cNvSpPr>
                <a:spLocks noChangeAspect="1" noChangeShapeType="1"/>
              </p:cNvSpPr>
              <p:nvPr/>
            </p:nvSpPr>
            <p:spPr bwMode="auto">
              <a:xfrm>
                <a:off x="0" y="91"/>
                <a:ext cx="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2" name="Group 17">
                <a:extLst>
                  <a:ext uri="{FF2B5EF4-FFF2-40B4-BE49-F238E27FC236}">
                    <a16:creationId xmlns="" xmlns:a16="http://schemas.microsoft.com/office/drawing/2014/main" id="{8FDF81EF-B867-4897-98F1-348715971327}"/>
                  </a:ext>
                </a:extLst>
              </p:cNvPr>
              <p:cNvGrpSpPr>
                <a:grpSpLocks noChangeAspect="1"/>
              </p:cNvGrpSpPr>
              <p:nvPr/>
            </p:nvGrpSpPr>
            <p:grpSpPr bwMode="auto">
              <a:xfrm>
                <a:off x="90" y="1"/>
                <a:ext cx="181" cy="181"/>
                <a:chOff x="0" y="0"/>
                <a:chExt cx="227" cy="226"/>
              </a:xfrm>
            </p:grpSpPr>
            <p:sp>
              <p:nvSpPr>
                <p:cNvPr id="258" name="Oval 18">
                  <a:extLst>
                    <a:ext uri="{FF2B5EF4-FFF2-40B4-BE49-F238E27FC236}">
                      <a16:creationId xmlns="" xmlns:a16="http://schemas.microsoft.com/office/drawing/2014/main" id="{C1D213A8-A482-4099-ABDA-AEC8712EA909}"/>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59" name="Oval 19">
                  <a:extLst>
                    <a:ext uri="{FF2B5EF4-FFF2-40B4-BE49-F238E27FC236}">
                      <a16:creationId xmlns="" xmlns:a16="http://schemas.microsoft.com/office/drawing/2014/main" id="{4D291281-F742-44FA-A6BD-CA45BBEF3DBF}"/>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253" name="Line 20">
                <a:extLst>
                  <a:ext uri="{FF2B5EF4-FFF2-40B4-BE49-F238E27FC236}">
                    <a16:creationId xmlns="" xmlns:a16="http://schemas.microsoft.com/office/drawing/2014/main" id="{F4B896A8-D420-48D2-9131-8F2E5A1B5C83}"/>
                  </a:ext>
                </a:extLst>
              </p:cNvPr>
              <p:cNvSpPr>
                <a:spLocks noChangeAspect="1" noChangeShapeType="1"/>
              </p:cNvSpPr>
              <p:nvPr/>
            </p:nvSpPr>
            <p:spPr bwMode="auto">
              <a:xfrm>
                <a:off x="272" y="91"/>
                <a:ext cx="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4" name="Oval 21" descr="宽上对角线">
                <a:extLst>
                  <a:ext uri="{FF2B5EF4-FFF2-40B4-BE49-F238E27FC236}">
                    <a16:creationId xmlns="" xmlns:a16="http://schemas.microsoft.com/office/drawing/2014/main" id="{369FF04D-D181-46C1-AD79-4066A583A994}"/>
                  </a:ext>
                </a:extLst>
              </p:cNvPr>
              <p:cNvSpPr>
                <a:spLocks noChangeAspect="1" noChangeArrowheads="1"/>
              </p:cNvSpPr>
              <p:nvPr/>
            </p:nvSpPr>
            <p:spPr bwMode="auto">
              <a:xfrm>
                <a:off x="362" y="0"/>
                <a:ext cx="181" cy="181"/>
              </a:xfrm>
              <a:prstGeom prst="ellipse">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55" name="Oval 22" descr="宽上对角线">
                <a:extLst>
                  <a:ext uri="{FF2B5EF4-FFF2-40B4-BE49-F238E27FC236}">
                    <a16:creationId xmlns="" xmlns:a16="http://schemas.microsoft.com/office/drawing/2014/main" id="{DB8C33B3-369B-4151-9B1A-831698C4CD47}"/>
                  </a:ext>
                </a:extLst>
              </p:cNvPr>
              <p:cNvSpPr>
                <a:spLocks noChangeAspect="1" noChangeArrowheads="1"/>
              </p:cNvSpPr>
              <p:nvPr/>
            </p:nvSpPr>
            <p:spPr bwMode="auto">
              <a:xfrm>
                <a:off x="907" y="0"/>
                <a:ext cx="181" cy="181"/>
              </a:xfrm>
              <a:prstGeom prst="ellipse">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56" name="Oval 23">
                <a:extLst>
                  <a:ext uri="{FF2B5EF4-FFF2-40B4-BE49-F238E27FC236}">
                    <a16:creationId xmlns="" xmlns:a16="http://schemas.microsoft.com/office/drawing/2014/main" id="{C054E7AC-0C9B-409A-AE08-C7CF879E9659}"/>
                  </a:ext>
                </a:extLst>
              </p:cNvPr>
              <p:cNvSpPr>
                <a:spLocks noChangeAspect="1" noChangeArrowheads="1"/>
              </p:cNvSpPr>
              <p:nvPr/>
            </p:nvSpPr>
            <p:spPr bwMode="auto">
              <a:xfrm>
                <a:off x="544" y="0"/>
                <a:ext cx="181" cy="18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57" name="Oval 24">
                <a:extLst>
                  <a:ext uri="{FF2B5EF4-FFF2-40B4-BE49-F238E27FC236}">
                    <a16:creationId xmlns="" xmlns:a16="http://schemas.microsoft.com/office/drawing/2014/main" id="{B877BFF1-D3A6-4297-A765-531D7EA24D65}"/>
                  </a:ext>
                </a:extLst>
              </p:cNvPr>
              <p:cNvSpPr>
                <a:spLocks noChangeAspect="1" noChangeArrowheads="1"/>
              </p:cNvSpPr>
              <p:nvPr/>
            </p:nvSpPr>
            <p:spPr bwMode="auto">
              <a:xfrm>
                <a:off x="725" y="0"/>
                <a:ext cx="181" cy="181"/>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grpSp>
        <p:grpSp>
          <p:nvGrpSpPr>
            <p:cNvPr id="96" name="Group 25">
              <a:extLst>
                <a:ext uri="{FF2B5EF4-FFF2-40B4-BE49-F238E27FC236}">
                  <a16:creationId xmlns="" xmlns:a16="http://schemas.microsoft.com/office/drawing/2014/main" id="{1A39516C-4A20-4EE1-AE6B-ECD3EF64F94F}"/>
                </a:ext>
              </a:extLst>
            </p:cNvPr>
            <p:cNvGrpSpPr>
              <a:grpSpLocks noChangeAspect="1"/>
            </p:cNvGrpSpPr>
            <p:nvPr/>
          </p:nvGrpSpPr>
          <p:grpSpPr bwMode="auto">
            <a:xfrm>
              <a:off x="7333184" y="962641"/>
              <a:ext cx="287337" cy="179388"/>
              <a:chOff x="0" y="0"/>
              <a:chExt cx="363" cy="227"/>
            </a:xfrm>
          </p:grpSpPr>
          <p:grpSp>
            <p:nvGrpSpPr>
              <p:cNvPr id="243" name="Group 26">
                <a:extLst>
                  <a:ext uri="{FF2B5EF4-FFF2-40B4-BE49-F238E27FC236}">
                    <a16:creationId xmlns="" xmlns:a16="http://schemas.microsoft.com/office/drawing/2014/main" id="{8CA4F9D2-EE7D-42E0-BB01-FF39CC2465B1}"/>
                  </a:ext>
                </a:extLst>
              </p:cNvPr>
              <p:cNvGrpSpPr>
                <a:grpSpLocks noChangeAspect="1"/>
              </p:cNvGrpSpPr>
              <p:nvPr/>
            </p:nvGrpSpPr>
            <p:grpSpPr bwMode="auto">
              <a:xfrm>
                <a:off x="0" y="0"/>
                <a:ext cx="181" cy="181"/>
                <a:chOff x="0" y="0"/>
                <a:chExt cx="227" cy="226"/>
              </a:xfrm>
            </p:grpSpPr>
            <p:sp>
              <p:nvSpPr>
                <p:cNvPr id="248" name="Oval 27">
                  <a:extLst>
                    <a:ext uri="{FF2B5EF4-FFF2-40B4-BE49-F238E27FC236}">
                      <a16:creationId xmlns="" xmlns:a16="http://schemas.microsoft.com/office/drawing/2014/main" id="{6141933C-B291-424A-A539-C868B2B9CC5E}"/>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49" name="Oval 28">
                  <a:extLst>
                    <a:ext uri="{FF2B5EF4-FFF2-40B4-BE49-F238E27FC236}">
                      <a16:creationId xmlns="" xmlns:a16="http://schemas.microsoft.com/office/drawing/2014/main" id="{C8BD4E3B-4267-4BBD-B5A3-FB8ECDFE851E}"/>
                    </a:ext>
                  </a:extLst>
                </p:cNvPr>
                <p:cNvSpPr>
                  <a:spLocks noChangeAspect="1" noChangeArrowheads="1"/>
                </p:cNvSpPr>
                <p:nvPr/>
              </p:nvSpPr>
              <p:spPr bwMode="auto">
                <a:xfrm>
                  <a:off x="46" y="45"/>
                  <a:ext cx="136" cy="1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grpSp>
            <p:nvGrpSpPr>
              <p:cNvPr id="244" name="Group 29">
                <a:extLst>
                  <a:ext uri="{FF2B5EF4-FFF2-40B4-BE49-F238E27FC236}">
                    <a16:creationId xmlns="" xmlns:a16="http://schemas.microsoft.com/office/drawing/2014/main" id="{D8C6B21B-D9BA-47D5-81F0-9DC787C89B7C}"/>
                  </a:ext>
                </a:extLst>
              </p:cNvPr>
              <p:cNvGrpSpPr>
                <a:grpSpLocks noChangeAspect="1"/>
              </p:cNvGrpSpPr>
              <p:nvPr/>
            </p:nvGrpSpPr>
            <p:grpSpPr bwMode="auto">
              <a:xfrm>
                <a:off x="182" y="0"/>
                <a:ext cx="181" cy="181"/>
                <a:chOff x="0" y="0"/>
                <a:chExt cx="227" cy="226"/>
              </a:xfrm>
            </p:grpSpPr>
            <p:sp>
              <p:nvSpPr>
                <p:cNvPr id="246" name="Oval 30">
                  <a:extLst>
                    <a:ext uri="{FF2B5EF4-FFF2-40B4-BE49-F238E27FC236}">
                      <a16:creationId xmlns="" xmlns:a16="http://schemas.microsoft.com/office/drawing/2014/main" id="{37CAE2C0-62E5-4DEA-9EE4-E1490A9044F4}"/>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47" name="Oval 31">
                  <a:extLst>
                    <a:ext uri="{FF2B5EF4-FFF2-40B4-BE49-F238E27FC236}">
                      <a16:creationId xmlns="" xmlns:a16="http://schemas.microsoft.com/office/drawing/2014/main" id="{E2DA81F1-5DD9-42FC-924E-7F3BF89E47C1}"/>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245" name="Line 32">
                <a:extLst>
                  <a:ext uri="{FF2B5EF4-FFF2-40B4-BE49-F238E27FC236}">
                    <a16:creationId xmlns="" xmlns:a16="http://schemas.microsoft.com/office/drawing/2014/main" id="{5A8051B0-A576-492B-AF75-E843356DC314}"/>
                  </a:ext>
                </a:extLst>
              </p:cNvPr>
              <p:cNvSpPr>
                <a:spLocks noChangeAspect="1" noChangeShapeType="1"/>
              </p:cNvSpPr>
              <p:nvPr/>
            </p:nvSpPr>
            <p:spPr bwMode="auto">
              <a:xfrm>
                <a:off x="0"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7" name="Line 33">
              <a:extLst>
                <a:ext uri="{FF2B5EF4-FFF2-40B4-BE49-F238E27FC236}">
                  <a16:creationId xmlns="" xmlns:a16="http://schemas.microsoft.com/office/drawing/2014/main" id="{30F88129-E6B0-4580-82F7-3E153CDD8A29}"/>
                </a:ext>
              </a:extLst>
            </p:cNvPr>
            <p:cNvSpPr>
              <a:spLocks noChangeShapeType="1"/>
            </p:cNvSpPr>
            <p:nvPr/>
          </p:nvSpPr>
          <p:spPr bwMode="auto">
            <a:xfrm>
              <a:off x="7333184" y="1180129"/>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8" name="Line 34">
              <a:extLst>
                <a:ext uri="{FF2B5EF4-FFF2-40B4-BE49-F238E27FC236}">
                  <a16:creationId xmlns="" xmlns:a16="http://schemas.microsoft.com/office/drawing/2014/main" id="{033B0E1D-5BF8-41A9-985C-65CB28EE1135}"/>
                </a:ext>
              </a:extLst>
            </p:cNvPr>
            <p:cNvSpPr>
              <a:spLocks noChangeShapeType="1"/>
            </p:cNvSpPr>
            <p:nvPr/>
          </p:nvSpPr>
          <p:spPr bwMode="auto">
            <a:xfrm>
              <a:off x="6325121" y="1180129"/>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Rectangle 35">
              <a:extLst>
                <a:ext uri="{FF2B5EF4-FFF2-40B4-BE49-F238E27FC236}">
                  <a16:creationId xmlns="" xmlns:a16="http://schemas.microsoft.com/office/drawing/2014/main" id="{65A07F06-89B2-4E0F-B163-0C239D989FE2}"/>
                </a:ext>
              </a:extLst>
            </p:cNvPr>
            <p:cNvSpPr>
              <a:spLocks noChangeArrowheads="1"/>
            </p:cNvSpPr>
            <p:nvPr/>
          </p:nvSpPr>
          <p:spPr bwMode="auto">
            <a:xfrm>
              <a:off x="7549084" y="1253154"/>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5</a:t>
              </a:r>
            </a:p>
          </p:txBody>
        </p:sp>
        <p:sp>
          <p:nvSpPr>
            <p:cNvPr id="100" name="Rectangle 36">
              <a:extLst>
                <a:ext uri="{FF2B5EF4-FFF2-40B4-BE49-F238E27FC236}">
                  <a16:creationId xmlns="" xmlns:a16="http://schemas.microsoft.com/office/drawing/2014/main" id="{570094FC-97EE-4497-84CA-DD6C4722023F}"/>
                </a:ext>
              </a:extLst>
            </p:cNvPr>
            <p:cNvSpPr>
              <a:spLocks noChangeArrowheads="1"/>
            </p:cNvSpPr>
            <p:nvPr/>
          </p:nvSpPr>
          <p:spPr bwMode="auto">
            <a:xfrm>
              <a:off x="6469584" y="675304"/>
              <a:ext cx="217487"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latin typeface="Times New Roman" panose="02020603050405020304" pitchFamily="18" charset="0"/>
                </a:rPr>
                <a:t>X</a:t>
              </a:r>
            </a:p>
          </p:txBody>
        </p:sp>
        <p:sp>
          <p:nvSpPr>
            <p:cNvPr id="101" name="Rectangle 37">
              <a:extLst>
                <a:ext uri="{FF2B5EF4-FFF2-40B4-BE49-F238E27FC236}">
                  <a16:creationId xmlns="" xmlns:a16="http://schemas.microsoft.com/office/drawing/2014/main" id="{845028A7-FB7E-469B-B958-C14C1763E03E}"/>
                </a:ext>
              </a:extLst>
            </p:cNvPr>
            <p:cNvSpPr>
              <a:spLocks noChangeArrowheads="1"/>
            </p:cNvSpPr>
            <p:nvPr/>
          </p:nvSpPr>
          <p:spPr bwMode="auto">
            <a:xfrm>
              <a:off x="7333184" y="530841"/>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latin typeface="Times New Roman" panose="02020603050405020304" pitchFamily="18" charset="0"/>
                </a:rPr>
                <a:t>D</a:t>
              </a:r>
              <a:r>
                <a:rPr lang="en-US" altLang="zh-CN" sz="2400" b="1" baseline="-25000">
                  <a:latin typeface="Times New Roman" panose="02020603050405020304" pitchFamily="18" charset="0"/>
                </a:rPr>
                <a:t>3</a:t>
              </a:r>
            </a:p>
          </p:txBody>
        </p:sp>
        <p:sp>
          <p:nvSpPr>
            <p:cNvPr id="102" name="Rectangle 38">
              <a:extLst>
                <a:ext uri="{FF2B5EF4-FFF2-40B4-BE49-F238E27FC236}">
                  <a16:creationId xmlns="" xmlns:a16="http://schemas.microsoft.com/office/drawing/2014/main" id="{6A9F4653-E92F-4471-9F58-9E61A7ECE307}"/>
                </a:ext>
              </a:extLst>
            </p:cNvPr>
            <p:cNvSpPr>
              <a:spLocks noChangeArrowheads="1"/>
            </p:cNvSpPr>
            <p:nvPr/>
          </p:nvSpPr>
          <p:spPr bwMode="auto">
            <a:xfrm>
              <a:off x="12230621" y="964229"/>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IG</a:t>
              </a:r>
            </a:p>
          </p:txBody>
        </p:sp>
        <p:sp>
          <p:nvSpPr>
            <p:cNvPr id="103" name="Line 39">
              <a:extLst>
                <a:ext uri="{FF2B5EF4-FFF2-40B4-BE49-F238E27FC236}">
                  <a16:creationId xmlns="" xmlns:a16="http://schemas.microsoft.com/office/drawing/2014/main" id="{A8EC59BC-6A91-4476-8C35-AFF98FD929CF}"/>
                </a:ext>
              </a:extLst>
            </p:cNvPr>
            <p:cNvSpPr>
              <a:spLocks noChangeShapeType="1"/>
            </p:cNvSpPr>
            <p:nvPr/>
          </p:nvSpPr>
          <p:spPr bwMode="auto">
            <a:xfrm flipH="1">
              <a:off x="7755459" y="889616"/>
              <a:ext cx="228600" cy="2905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4" name="Line 40">
              <a:extLst>
                <a:ext uri="{FF2B5EF4-FFF2-40B4-BE49-F238E27FC236}">
                  <a16:creationId xmlns="" xmlns:a16="http://schemas.microsoft.com/office/drawing/2014/main" id="{9041C29E-71C1-4768-81DD-F8DFA500D034}"/>
                </a:ext>
              </a:extLst>
            </p:cNvPr>
            <p:cNvSpPr>
              <a:spLocks noChangeShapeType="1"/>
            </p:cNvSpPr>
            <p:nvPr/>
          </p:nvSpPr>
          <p:spPr bwMode="auto">
            <a:xfrm>
              <a:off x="7693546" y="1180129"/>
              <a:ext cx="619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5" name="Group 41">
              <a:extLst>
                <a:ext uri="{FF2B5EF4-FFF2-40B4-BE49-F238E27FC236}">
                  <a16:creationId xmlns="" xmlns:a16="http://schemas.microsoft.com/office/drawing/2014/main" id="{1C31FBD6-1979-4ABE-85C6-33B07FFF4100}"/>
                </a:ext>
              </a:extLst>
            </p:cNvPr>
            <p:cNvGrpSpPr>
              <a:grpSpLocks noChangeAspect="1"/>
            </p:cNvGrpSpPr>
            <p:nvPr/>
          </p:nvGrpSpPr>
          <p:grpSpPr bwMode="auto">
            <a:xfrm>
              <a:off x="8701609" y="964229"/>
              <a:ext cx="287337" cy="179387"/>
              <a:chOff x="0" y="0"/>
              <a:chExt cx="363" cy="227"/>
            </a:xfrm>
          </p:grpSpPr>
          <p:grpSp>
            <p:nvGrpSpPr>
              <p:cNvPr id="236" name="Group 42">
                <a:extLst>
                  <a:ext uri="{FF2B5EF4-FFF2-40B4-BE49-F238E27FC236}">
                    <a16:creationId xmlns="" xmlns:a16="http://schemas.microsoft.com/office/drawing/2014/main" id="{4A3D1492-4A60-4EA2-ADCA-2881465D4CF4}"/>
                  </a:ext>
                </a:extLst>
              </p:cNvPr>
              <p:cNvGrpSpPr>
                <a:grpSpLocks noChangeAspect="1"/>
              </p:cNvGrpSpPr>
              <p:nvPr/>
            </p:nvGrpSpPr>
            <p:grpSpPr bwMode="auto">
              <a:xfrm>
                <a:off x="0" y="0"/>
                <a:ext cx="181" cy="181"/>
                <a:chOff x="0" y="0"/>
                <a:chExt cx="227" cy="226"/>
              </a:xfrm>
            </p:grpSpPr>
            <p:sp>
              <p:nvSpPr>
                <p:cNvPr id="241" name="Oval 43">
                  <a:extLst>
                    <a:ext uri="{FF2B5EF4-FFF2-40B4-BE49-F238E27FC236}">
                      <a16:creationId xmlns="" xmlns:a16="http://schemas.microsoft.com/office/drawing/2014/main" id="{8B7E6F9B-BD86-463C-A312-18D9EF2CE014}"/>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42" name="Oval 44">
                  <a:extLst>
                    <a:ext uri="{FF2B5EF4-FFF2-40B4-BE49-F238E27FC236}">
                      <a16:creationId xmlns="" xmlns:a16="http://schemas.microsoft.com/office/drawing/2014/main" id="{4D71F42A-CD63-4A3B-A0F8-906CE2B34E54}"/>
                    </a:ext>
                  </a:extLst>
                </p:cNvPr>
                <p:cNvSpPr>
                  <a:spLocks noChangeAspect="1" noChangeArrowheads="1"/>
                </p:cNvSpPr>
                <p:nvPr/>
              </p:nvSpPr>
              <p:spPr bwMode="auto">
                <a:xfrm>
                  <a:off x="46" y="45"/>
                  <a:ext cx="136" cy="1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grpSp>
            <p:nvGrpSpPr>
              <p:cNvPr id="237" name="Group 45">
                <a:extLst>
                  <a:ext uri="{FF2B5EF4-FFF2-40B4-BE49-F238E27FC236}">
                    <a16:creationId xmlns="" xmlns:a16="http://schemas.microsoft.com/office/drawing/2014/main" id="{249ADBD0-0E5A-47EA-BF2D-FC0F1465F904}"/>
                  </a:ext>
                </a:extLst>
              </p:cNvPr>
              <p:cNvGrpSpPr>
                <a:grpSpLocks noChangeAspect="1"/>
              </p:cNvGrpSpPr>
              <p:nvPr/>
            </p:nvGrpSpPr>
            <p:grpSpPr bwMode="auto">
              <a:xfrm>
                <a:off x="182" y="0"/>
                <a:ext cx="181" cy="181"/>
                <a:chOff x="0" y="0"/>
                <a:chExt cx="227" cy="226"/>
              </a:xfrm>
            </p:grpSpPr>
            <p:sp>
              <p:nvSpPr>
                <p:cNvPr id="239" name="Oval 46">
                  <a:extLst>
                    <a:ext uri="{FF2B5EF4-FFF2-40B4-BE49-F238E27FC236}">
                      <a16:creationId xmlns="" xmlns:a16="http://schemas.microsoft.com/office/drawing/2014/main" id="{6BC8B9E9-39E7-4FF4-9B9B-370E53E6EC88}"/>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40" name="Oval 47">
                  <a:extLst>
                    <a:ext uri="{FF2B5EF4-FFF2-40B4-BE49-F238E27FC236}">
                      <a16:creationId xmlns="" xmlns:a16="http://schemas.microsoft.com/office/drawing/2014/main" id="{9C8687D1-0EB6-4DE2-882D-D4464C50045E}"/>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238" name="Line 48">
                <a:extLst>
                  <a:ext uri="{FF2B5EF4-FFF2-40B4-BE49-F238E27FC236}">
                    <a16:creationId xmlns="" xmlns:a16="http://schemas.microsoft.com/office/drawing/2014/main" id="{23CCEE70-BD63-4470-B042-C8394C799257}"/>
                  </a:ext>
                </a:extLst>
              </p:cNvPr>
              <p:cNvSpPr>
                <a:spLocks noChangeAspect="1" noChangeShapeType="1"/>
              </p:cNvSpPr>
              <p:nvPr/>
            </p:nvSpPr>
            <p:spPr bwMode="auto">
              <a:xfrm>
                <a:off x="0"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6" name="Line 49">
              <a:extLst>
                <a:ext uri="{FF2B5EF4-FFF2-40B4-BE49-F238E27FC236}">
                  <a16:creationId xmlns="" xmlns:a16="http://schemas.microsoft.com/office/drawing/2014/main" id="{AA7E5CD8-BEEA-4DFA-8C7C-285376C5A715}"/>
                </a:ext>
              </a:extLst>
            </p:cNvPr>
            <p:cNvSpPr>
              <a:spLocks noChangeShapeType="1"/>
            </p:cNvSpPr>
            <p:nvPr/>
          </p:nvSpPr>
          <p:spPr bwMode="auto">
            <a:xfrm>
              <a:off x="8701609" y="1181716"/>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7" name="Rectangle 50">
              <a:extLst>
                <a:ext uri="{FF2B5EF4-FFF2-40B4-BE49-F238E27FC236}">
                  <a16:creationId xmlns="" xmlns:a16="http://schemas.microsoft.com/office/drawing/2014/main" id="{640DF38D-2A41-437C-B9A2-15E3F1517EC9}"/>
                </a:ext>
              </a:extLst>
            </p:cNvPr>
            <p:cNvSpPr>
              <a:spLocks noChangeArrowheads="1"/>
            </p:cNvSpPr>
            <p:nvPr/>
          </p:nvSpPr>
          <p:spPr bwMode="auto">
            <a:xfrm>
              <a:off x="8633346" y="530841"/>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latin typeface="Times New Roman" panose="02020603050405020304" pitchFamily="18" charset="0"/>
                  <a:ea typeface="楷体_GB2312"/>
                  <a:cs typeface="楷体_GB2312"/>
                </a:rPr>
                <a:t>D</a:t>
              </a:r>
              <a:r>
                <a:rPr lang="en-US" altLang="zh-CN" sz="2400" b="1" baseline="-25000" dirty="0">
                  <a:latin typeface="Times New Roman" panose="02020603050405020304" pitchFamily="18" charset="0"/>
                  <a:ea typeface="楷体_GB2312"/>
                  <a:cs typeface="楷体_GB2312"/>
                </a:rPr>
                <a:t>9</a:t>
              </a:r>
            </a:p>
          </p:txBody>
        </p:sp>
        <p:grpSp>
          <p:nvGrpSpPr>
            <p:cNvPr id="108" name="Group 51">
              <a:extLst>
                <a:ext uri="{FF2B5EF4-FFF2-40B4-BE49-F238E27FC236}">
                  <a16:creationId xmlns="" xmlns:a16="http://schemas.microsoft.com/office/drawing/2014/main" id="{D6792695-3C46-4CAE-84A7-A6A7DA45ADF5}"/>
                </a:ext>
              </a:extLst>
            </p:cNvPr>
            <p:cNvGrpSpPr>
              <a:grpSpLocks noChangeAspect="1"/>
            </p:cNvGrpSpPr>
            <p:nvPr/>
          </p:nvGrpSpPr>
          <p:grpSpPr bwMode="auto">
            <a:xfrm>
              <a:off x="9925571" y="964229"/>
              <a:ext cx="287338" cy="179387"/>
              <a:chOff x="0" y="0"/>
              <a:chExt cx="363" cy="227"/>
            </a:xfrm>
          </p:grpSpPr>
          <p:grpSp>
            <p:nvGrpSpPr>
              <p:cNvPr id="229" name="Group 52">
                <a:extLst>
                  <a:ext uri="{FF2B5EF4-FFF2-40B4-BE49-F238E27FC236}">
                    <a16:creationId xmlns="" xmlns:a16="http://schemas.microsoft.com/office/drawing/2014/main" id="{24199E6B-C6E8-4395-ADE5-95A35792AFAC}"/>
                  </a:ext>
                </a:extLst>
              </p:cNvPr>
              <p:cNvGrpSpPr>
                <a:grpSpLocks noChangeAspect="1"/>
              </p:cNvGrpSpPr>
              <p:nvPr/>
            </p:nvGrpSpPr>
            <p:grpSpPr bwMode="auto">
              <a:xfrm>
                <a:off x="0" y="0"/>
                <a:ext cx="181" cy="181"/>
                <a:chOff x="0" y="0"/>
                <a:chExt cx="227" cy="226"/>
              </a:xfrm>
            </p:grpSpPr>
            <p:sp>
              <p:nvSpPr>
                <p:cNvPr id="234" name="Oval 53">
                  <a:extLst>
                    <a:ext uri="{FF2B5EF4-FFF2-40B4-BE49-F238E27FC236}">
                      <a16:creationId xmlns="" xmlns:a16="http://schemas.microsoft.com/office/drawing/2014/main" id="{40DB539D-47EE-4CC1-AA7F-A20F1120866D}"/>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35" name="Oval 54">
                  <a:extLst>
                    <a:ext uri="{FF2B5EF4-FFF2-40B4-BE49-F238E27FC236}">
                      <a16:creationId xmlns="" xmlns:a16="http://schemas.microsoft.com/office/drawing/2014/main" id="{34C6F066-97FA-4E0C-B1BE-4DA9312CB3BD}"/>
                    </a:ext>
                  </a:extLst>
                </p:cNvPr>
                <p:cNvSpPr>
                  <a:spLocks noChangeAspect="1" noChangeArrowheads="1"/>
                </p:cNvSpPr>
                <p:nvPr/>
              </p:nvSpPr>
              <p:spPr bwMode="auto">
                <a:xfrm>
                  <a:off x="46" y="45"/>
                  <a:ext cx="136" cy="1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grpSp>
            <p:nvGrpSpPr>
              <p:cNvPr id="230" name="Group 55">
                <a:extLst>
                  <a:ext uri="{FF2B5EF4-FFF2-40B4-BE49-F238E27FC236}">
                    <a16:creationId xmlns="" xmlns:a16="http://schemas.microsoft.com/office/drawing/2014/main" id="{F80E8F9D-1E8F-4341-A39E-7C7695BE7A67}"/>
                  </a:ext>
                </a:extLst>
              </p:cNvPr>
              <p:cNvGrpSpPr>
                <a:grpSpLocks noChangeAspect="1"/>
              </p:cNvGrpSpPr>
              <p:nvPr/>
            </p:nvGrpSpPr>
            <p:grpSpPr bwMode="auto">
              <a:xfrm>
                <a:off x="182" y="0"/>
                <a:ext cx="181" cy="181"/>
                <a:chOff x="0" y="0"/>
                <a:chExt cx="227" cy="226"/>
              </a:xfrm>
            </p:grpSpPr>
            <p:sp>
              <p:nvSpPr>
                <p:cNvPr id="232" name="Oval 56">
                  <a:extLst>
                    <a:ext uri="{FF2B5EF4-FFF2-40B4-BE49-F238E27FC236}">
                      <a16:creationId xmlns="" xmlns:a16="http://schemas.microsoft.com/office/drawing/2014/main" id="{C220E35B-9A7D-4B4F-A489-ECE805E01140}"/>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33" name="Oval 57">
                  <a:extLst>
                    <a:ext uri="{FF2B5EF4-FFF2-40B4-BE49-F238E27FC236}">
                      <a16:creationId xmlns="" xmlns:a16="http://schemas.microsoft.com/office/drawing/2014/main" id="{04E6E89F-D685-441E-8773-C9E7D26314A7}"/>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231" name="Line 58">
                <a:extLst>
                  <a:ext uri="{FF2B5EF4-FFF2-40B4-BE49-F238E27FC236}">
                    <a16:creationId xmlns="" xmlns:a16="http://schemas.microsoft.com/office/drawing/2014/main" id="{4DF8A87E-C8D9-41D5-B59F-C4502DCCF18B}"/>
                  </a:ext>
                </a:extLst>
              </p:cNvPr>
              <p:cNvSpPr>
                <a:spLocks noChangeAspect="1" noChangeShapeType="1"/>
              </p:cNvSpPr>
              <p:nvPr/>
            </p:nvSpPr>
            <p:spPr bwMode="auto">
              <a:xfrm>
                <a:off x="0"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9" name="Line 59">
              <a:extLst>
                <a:ext uri="{FF2B5EF4-FFF2-40B4-BE49-F238E27FC236}">
                  <a16:creationId xmlns="" xmlns:a16="http://schemas.microsoft.com/office/drawing/2014/main" id="{1FA622D7-FDF3-4FE0-BB37-776BA3114459}"/>
                </a:ext>
              </a:extLst>
            </p:cNvPr>
            <p:cNvSpPr>
              <a:spLocks noChangeShapeType="1"/>
            </p:cNvSpPr>
            <p:nvPr/>
          </p:nvSpPr>
          <p:spPr bwMode="auto">
            <a:xfrm>
              <a:off x="9925571" y="1181716"/>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 name="Rectangle 60">
              <a:extLst>
                <a:ext uri="{FF2B5EF4-FFF2-40B4-BE49-F238E27FC236}">
                  <a16:creationId xmlns="" xmlns:a16="http://schemas.microsoft.com/office/drawing/2014/main" id="{8E9C6494-2DB8-40E0-B73A-4F1560183992}"/>
                </a:ext>
              </a:extLst>
            </p:cNvPr>
            <p:cNvSpPr>
              <a:spLocks noChangeArrowheads="1"/>
            </p:cNvSpPr>
            <p:nvPr/>
          </p:nvSpPr>
          <p:spPr bwMode="auto">
            <a:xfrm>
              <a:off x="9925571" y="530841"/>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latin typeface="Times New Roman" panose="02020603050405020304" pitchFamily="18" charset="0"/>
                </a:rPr>
                <a:t>D</a:t>
              </a:r>
              <a:r>
                <a:rPr lang="en-US" altLang="zh-CN" sz="2400" b="1" baseline="-25000">
                  <a:latin typeface="Times New Roman" panose="02020603050405020304" pitchFamily="18" charset="0"/>
                </a:rPr>
                <a:t>13</a:t>
              </a:r>
            </a:p>
          </p:txBody>
        </p:sp>
        <p:grpSp>
          <p:nvGrpSpPr>
            <p:cNvPr id="111" name="Group 61">
              <a:extLst>
                <a:ext uri="{FF2B5EF4-FFF2-40B4-BE49-F238E27FC236}">
                  <a16:creationId xmlns="" xmlns:a16="http://schemas.microsoft.com/office/drawing/2014/main" id="{6E4B2B25-D968-4E63-92C1-D16214CD2AA0}"/>
                </a:ext>
              </a:extLst>
            </p:cNvPr>
            <p:cNvGrpSpPr>
              <a:grpSpLocks/>
            </p:cNvGrpSpPr>
            <p:nvPr/>
          </p:nvGrpSpPr>
          <p:grpSpPr bwMode="auto">
            <a:xfrm>
              <a:off x="9065146" y="889616"/>
              <a:ext cx="219075" cy="290513"/>
              <a:chOff x="0" y="0"/>
              <a:chExt cx="363" cy="408"/>
            </a:xfrm>
          </p:grpSpPr>
          <p:sp>
            <p:nvSpPr>
              <p:cNvPr id="225" name="Line 62">
                <a:extLst>
                  <a:ext uri="{FF2B5EF4-FFF2-40B4-BE49-F238E27FC236}">
                    <a16:creationId xmlns="" xmlns:a16="http://schemas.microsoft.com/office/drawing/2014/main" id="{9A734D95-5FE8-4621-9E6C-A953EE0F2011}"/>
                  </a:ext>
                </a:extLst>
              </p:cNvPr>
              <p:cNvSpPr>
                <a:spLocks noChangeShapeType="1"/>
              </p:cNvSpPr>
              <p:nvPr/>
            </p:nvSpPr>
            <p:spPr bwMode="auto">
              <a:xfrm flipH="1">
                <a:off x="45" y="0"/>
                <a:ext cx="273" cy="4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 name="Line 63">
                <a:extLst>
                  <a:ext uri="{FF2B5EF4-FFF2-40B4-BE49-F238E27FC236}">
                    <a16:creationId xmlns="" xmlns:a16="http://schemas.microsoft.com/office/drawing/2014/main" id="{250262CD-2F48-4E83-90DC-B14665BD99E1}"/>
                  </a:ext>
                </a:extLst>
              </p:cNvPr>
              <p:cNvSpPr>
                <a:spLocks noChangeShapeType="1"/>
              </p:cNvSpPr>
              <p:nvPr/>
            </p:nvSpPr>
            <p:spPr bwMode="auto">
              <a:xfrm>
                <a:off x="318" y="0"/>
                <a:ext cx="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 name="Line 64">
                <a:extLst>
                  <a:ext uri="{FF2B5EF4-FFF2-40B4-BE49-F238E27FC236}">
                    <a16:creationId xmlns="" xmlns:a16="http://schemas.microsoft.com/office/drawing/2014/main" id="{6BA2539B-4BCC-4A6C-A4D5-C7507A6CD60A}"/>
                  </a:ext>
                </a:extLst>
              </p:cNvPr>
              <p:cNvSpPr>
                <a:spLocks noChangeShapeType="1"/>
              </p:cNvSpPr>
              <p:nvPr/>
            </p:nvSpPr>
            <p:spPr bwMode="auto">
              <a:xfrm>
                <a:off x="0" y="408"/>
                <a:ext cx="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8" name="Line 65">
                <a:extLst>
                  <a:ext uri="{FF2B5EF4-FFF2-40B4-BE49-F238E27FC236}">
                    <a16:creationId xmlns="" xmlns:a16="http://schemas.microsoft.com/office/drawing/2014/main" id="{085A679C-AC7C-4F2D-8110-83BB69DF50DD}"/>
                  </a:ext>
                </a:extLst>
              </p:cNvPr>
              <p:cNvSpPr>
                <a:spLocks noChangeShapeType="1"/>
              </p:cNvSpPr>
              <p:nvPr/>
            </p:nvSpPr>
            <p:spPr bwMode="auto">
              <a:xfrm>
                <a:off x="163" y="182"/>
                <a:ext cx="46" cy="4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2" name="Line 66">
              <a:extLst>
                <a:ext uri="{FF2B5EF4-FFF2-40B4-BE49-F238E27FC236}">
                  <a16:creationId xmlns="" xmlns:a16="http://schemas.microsoft.com/office/drawing/2014/main" id="{10423665-E562-497B-984C-B0035E86E074}"/>
                </a:ext>
              </a:extLst>
            </p:cNvPr>
            <p:cNvSpPr>
              <a:spLocks noChangeShapeType="1"/>
            </p:cNvSpPr>
            <p:nvPr/>
          </p:nvSpPr>
          <p:spPr bwMode="auto">
            <a:xfrm>
              <a:off x="9423921" y="889616"/>
              <a:ext cx="152400" cy="2905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Line 67">
              <a:extLst>
                <a:ext uri="{FF2B5EF4-FFF2-40B4-BE49-F238E27FC236}">
                  <a16:creationId xmlns="" xmlns:a16="http://schemas.microsoft.com/office/drawing/2014/main" id="{05888884-A3F7-47A2-8349-F73D5BF90D89}"/>
                </a:ext>
              </a:extLst>
            </p:cNvPr>
            <p:cNvSpPr>
              <a:spLocks noChangeShapeType="1"/>
            </p:cNvSpPr>
            <p:nvPr/>
          </p:nvSpPr>
          <p:spPr bwMode="auto">
            <a:xfrm flipH="1">
              <a:off x="9576321" y="1180129"/>
              <a:ext cx="619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68">
              <a:extLst>
                <a:ext uri="{FF2B5EF4-FFF2-40B4-BE49-F238E27FC236}">
                  <a16:creationId xmlns="" xmlns:a16="http://schemas.microsoft.com/office/drawing/2014/main" id="{01738DAF-9A7A-49F8-B0A0-62FF061C38B7}"/>
                </a:ext>
              </a:extLst>
            </p:cNvPr>
            <p:cNvSpPr>
              <a:spLocks noChangeShapeType="1"/>
            </p:cNvSpPr>
            <p:nvPr/>
          </p:nvSpPr>
          <p:spPr bwMode="auto">
            <a:xfrm flipH="1">
              <a:off x="10563746" y="889616"/>
              <a:ext cx="228600" cy="2905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Line 69">
              <a:extLst>
                <a:ext uri="{FF2B5EF4-FFF2-40B4-BE49-F238E27FC236}">
                  <a16:creationId xmlns="" xmlns:a16="http://schemas.microsoft.com/office/drawing/2014/main" id="{56825E57-2353-4DB7-B0E0-4DD0B742B037}"/>
                </a:ext>
              </a:extLst>
            </p:cNvPr>
            <p:cNvSpPr>
              <a:spLocks noChangeShapeType="1"/>
            </p:cNvSpPr>
            <p:nvPr/>
          </p:nvSpPr>
          <p:spPr bwMode="auto">
            <a:xfrm>
              <a:off x="10501834" y="1180129"/>
              <a:ext cx="619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16" name="Group 70">
              <a:extLst>
                <a:ext uri="{FF2B5EF4-FFF2-40B4-BE49-F238E27FC236}">
                  <a16:creationId xmlns="" xmlns:a16="http://schemas.microsoft.com/office/drawing/2014/main" id="{25A8BF4C-8A9B-430C-BB9A-4D1116B0B7DF}"/>
                </a:ext>
              </a:extLst>
            </p:cNvPr>
            <p:cNvGrpSpPr>
              <a:grpSpLocks/>
            </p:cNvGrpSpPr>
            <p:nvPr/>
          </p:nvGrpSpPr>
          <p:grpSpPr bwMode="auto">
            <a:xfrm flipH="1">
              <a:off x="10214496" y="1324591"/>
              <a:ext cx="504825" cy="647700"/>
              <a:chOff x="0" y="0"/>
              <a:chExt cx="363" cy="408"/>
            </a:xfrm>
          </p:grpSpPr>
          <p:sp>
            <p:nvSpPr>
              <p:cNvPr id="221" name="Line 71">
                <a:extLst>
                  <a:ext uri="{FF2B5EF4-FFF2-40B4-BE49-F238E27FC236}">
                    <a16:creationId xmlns="" xmlns:a16="http://schemas.microsoft.com/office/drawing/2014/main" id="{4C7E7CF0-D582-4E35-BE06-C56BE74DA80B}"/>
                  </a:ext>
                </a:extLst>
              </p:cNvPr>
              <p:cNvSpPr>
                <a:spLocks noChangeShapeType="1"/>
              </p:cNvSpPr>
              <p:nvPr/>
            </p:nvSpPr>
            <p:spPr bwMode="auto">
              <a:xfrm flipH="1">
                <a:off x="45" y="0"/>
                <a:ext cx="273" cy="4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2" name="Line 72">
                <a:extLst>
                  <a:ext uri="{FF2B5EF4-FFF2-40B4-BE49-F238E27FC236}">
                    <a16:creationId xmlns="" xmlns:a16="http://schemas.microsoft.com/office/drawing/2014/main" id="{9E919BE9-C2E2-4647-98EA-CDF6515721DE}"/>
                  </a:ext>
                </a:extLst>
              </p:cNvPr>
              <p:cNvSpPr>
                <a:spLocks noChangeShapeType="1"/>
              </p:cNvSpPr>
              <p:nvPr/>
            </p:nvSpPr>
            <p:spPr bwMode="auto">
              <a:xfrm>
                <a:off x="318" y="0"/>
                <a:ext cx="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3" name="Line 73">
                <a:extLst>
                  <a:ext uri="{FF2B5EF4-FFF2-40B4-BE49-F238E27FC236}">
                    <a16:creationId xmlns="" xmlns:a16="http://schemas.microsoft.com/office/drawing/2014/main" id="{4144D50B-0CAD-4EB1-8C5B-22BC8439C037}"/>
                  </a:ext>
                </a:extLst>
              </p:cNvPr>
              <p:cNvSpPr>
                <a:spLocks noChangeShapeType="1"/>
              </p:cNvSpPr>
              <p:nvPr/>
            </p:nvSpPr>
            <p:spPr bwMode="auto">
              <a:xfrm>
                <a:off x="0" y="408"/>
                <a:ext cx="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4" name="Line 74">
                <a:extLst>
                  <a:ext uri="{FF2B5EF4-FFF2-40B4-BE49-F238E27FC236}">
                    <a16:creationId xmlns="" xmlns:a16="http://schemas.microsoft.com/office/drawing/2014/main" id="{66219B90-89C3-4E69-B846-593F38BFF2BD}"/>
                  </a:ext>
                </a:extLst>
              </p:cNvPr>
              <p:cNvSpPr>
                <a:spLocks noChangeShapeType="1"/>
              </p:cNvSpPr>
              <p:nvPr/>
            </p:nvSpPr>
            <p:spPr bwMode="auto">
              <a:xfrm>
                <a:off x="163" y="182"/>
                <a:ext cx="46" cy="4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7" name="Group 75">
              <a:extLst>
                <a:ext uri="{FF2B5EF4-FFF2-40B4-BE49-F238E27FC236}">
                  <a16:creationId xmlns="" xmlns:a16="http://schemas.microsoft.com/office/drawing/2014/main" id="{6212A9C4-D9C6-442D-AC46-D07193D89C1C}"/>
                </a:ext>
              </a:extLst>
            </p:cNvPr>
            <p:cNvGrpSpPr>
              <a:grpSpLocks/>
            </p:cNvGrpSpPr>
            <p:nvPr/>
          </p:nvGrpSpPr>
          <p:grpSpPr bwMode="auto">
            <a:xfrm>
              <a:off x="7909446" y="1324591"/>
              <a:ext cx="504825" cy="647700"/>
              <a:chOff x="0" y="0"/>
              <a:chExt cx="363" cy="408"/>
            </a:xfrm>
          </p:grpSpPr>
          <p:sp>
            <p:nvSpPr>
              <p:cNvPr id="217" name="Line 76">
                <a:extLst>
                  <a:ext uri="{FF2B5EF4-FFF2-40B4-BE49-F238E27FC236}">
                    <a16:creationId xmlns="" xmlns:a16="http://schemas.microsoft.com/office/drawing/2014/main" id="{7BC512C7-B13F-44C7-8DA0-FA210E33B5A4}"/>
                  </a:ext>
                </a:extLst>
              </p:cNvPr>
              <p:cNvSpPr>
                <a:spLocks noChangeShapeType="1"/>
              </p:cNvSpPr>
              <p:nvPr/>
            </p:nvSpPr>
            <p:spPr bwMode="auto">
              <a:xfrm flipH="1">
                <a:off x="45" y="0"/>
                <a:ext cx="273" cy="4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Line 77">
                <a:extLst>
                  <a:ext uri="{FF2B5EF4-FFF2-40B4-BE49-F238E27FC236}">
                    <a16:creationId xmlns="" xmlns:a16="http://schemas.microsoft.com/office/drawing/2014/main" id="{E2CD5A20-57A6-48D2-AC21-CC9931978287}"/>
                  </a:ext>
                </a:extLst>
              </p:cNvPr>
              <p:cNvSpPr>
                <a:spLocks noChangeShapeType="1"/>
              </p:cNvSpPr>
              <p:nvPr/>
            </p:nvSpPr>
            <p:spPr bwMode="auto">
              <a:xfrm>
                <a:off x="318" y="0"/>
                <a:ext cx="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 name="Line 78">
                <a:extLst>
                  <a:ext uri="{FF2B5EF4-FFF2-40B4-BE49-F238E27FC236}">
                    <a16:creationId xmlns="" xmlns:a16="http://schemas.microsoft.com/office/drawing/2014/main" id="{C279201B-A33E-4707-BBDB-4CD2C9CD0EFB}"/>
                  </a:ext>
                </a:extLst>
              </p:cNvPr>
              <p:cNvSpPr>
                <a:spLocks noChangeShapeType="1"/>
              </p:cNvSpPr>
              <p:nvPr/>
            </p:nvSpPr>
            <p:spPr bwMode="auto">
              <a:xfrm>
                <a:off x="0" y="408"/>
                <a:ext cx="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0" name="Line 79">
                <a:extLst>
                  <a:ext uri="{FF2B5EF4-FFF2-40B4-BE49-F238E27FC236}">
                    <a16:creationId xmlns="" xmlns:a16="http://schemas.microsoft.com/office/drawing/2014/main" id="{1B885931-8DE7-4784-83C4-6C924DFBA7AD}"/>
                  </a:ext>
                </a:extLst>
              </p:cNvPr>
              <p:cNvSpPr>
                <a:spLocks noChangeShapeType="1"/>
              </p:cNvSpPr>
              <p:nvPr/>
            </p:nvSpPr>
            <p:spPr bwMode="auto">
              <a:xfrm>
                <a:off x="163" y="182"/>
                <a:ext cx="46" cy="4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8" name="Rectangle 80">
              <a:extLst>
                <a:ext uri="{FF2B5EF4-FFF2-40B4-BE49-F238E27FC236}">
                  <a16:creationId xmlns="" xmlns:a16="http://schemas.microsoft.com/office/drawing/2014/main" id="{39842D54-A5E1-4C03-B520-4A222255FD41}"/>
                </a:ext>
              </a:extLst>
            </p:cNvPr>
            <p:cNvSpPr>
              <a:spLocks noChangeArrowheads="1"/>
            </p:cNvSpPr>
            <p:nvPr/>
          </p:nvSpPr>
          <p:spPr bwMode="auto">
            <a:xfrm>
              <a:off x="9493771" y="1253154"/>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15</a:t>
              </a:r>
            </a:p>
          </p:txBody>
        </p:sp>
        <p:sp>
          <p:nvSpPr>
            <p:cNvPr id="119" name="Rectangle 81">
              <a:extLst>
                <a:ext uri="{FF2B5EF4-FFF2-40B4-BE49-F238E27FC236}">
                  <a16:creationId xmlns="" xmlns:a16="http://schemas.microsoft.com/office/drawing/2014/main" id="{443E6882-F51D-442D-AA1C-182021BFAE08}"/>
                </a:ext>
              </a:extLst>
            </p:cNvPr>
            <p:cNvSpPr>
              <a:spLocks noChangeArrowheads="1"/>
            </p:cNvSpPr>
            <p:nvPr/>
          </p:nvSpPr>
          <p:spPr bwMode="auto">
            <a:xfrm>
              <a:off x="8990534" y="1253154"/>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9</a:t>
              </a:r>
            </a:p>
          </p:txBody>
        </p:sp>
        <p:sp>
          <p:nvSpPr>
            <p:cNvPr id="120" name="Rectangle 82">
              <a:extLst>
                <a:ext uri="{FF2B5EF4-FFF2-40B4-BE49-F238E27FC236}">
                  <a16:creationId xmlns="" xmlns:a16="http://schemas.microsoft.com/office/drawing/2014/main" id="{CE143F7C-5DD1-4E83-8B7D-5857255D5383}"/>
                </a:ext>
              </a:extLst>
            </p:cNvPr>
            <p:cNvSpPr>
              <a:spLocks noChangeArrowheads="1"/>
            </p:cNvSpPr>
            <p:nvPr/>
          </p:nvSpPr>
          <p:spPr bwMode="auto">
            <a:xfrm>
              <a:off x="10717734" y="964229"/>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23</a:t>
              </a:r>
            </a:p>
          </p:txBody>
        </p:sp>
        <p:sp>
          <p:nvSpPr>
            <p:cNvPr id="121" name="Rectangle 83">
              <a:extLst>
                <a:ext uri="{FF2B5EF4-FFF2-40B4-BE49-F238E27FC236}">
                  <a16:creationId xmlns="" xmlns:a16="http://schemas.microsoft.com/office/drawing/2014/main" id="{21469307-3DB3-4405-88E9-232350C3E1F8}"/>
                </a:ext>
              </a:extLst>
            </p:cNvPr>
            <p:cNvSpPr>
              <a:spLocks noChangeArrowheads="1"/>
            </p:cNvSpPr>
            <p:nvPr/>
          </p:nvSpPr>
          <p:spPr bwMode="auto">
            <a:xfrm>
              <a:off x="9998596" y="1323004"/>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17</a:t>
              </a:r>
            </a:p>
          </p:txBody>
        </p:sp>
        <p:sp>
          <p:nvSpPr>
            <p:cNvPr id="122" name="Rectangle 84">
              <a:extLst>
                <a:ext uri="{FF2B5EF4-FFF2-40B4-BE49-F238E27FC236}">
                  <a16:creationId xmlns="" xmlns:a16="http://schemas.microsoft.com/office/drawing/2014/main" id="{733EB667-AA43-45E7-B102-A97F7FEFAD4F}"/>
                </a:ext>
              </a:extLst>
            </p:cNvPr>
            <p:cNvSpPr>
              <a:spLocks noChangeArrowheads="1"/>
            </p:cNvSpPr>
            <p:nvPr/>
          </p:nvSpPr>
          <p:spPr bwMode="auto">
            <a:xfrm>
              <a:off x="8269809" y="964229"/>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3</a:t>
              </a:r>
            </a:p>
          </p:txBody>
        </p:sp>
        <p:sp>
          <p:nvSpPr>
            <p:cNvPr id="123" name="Line 85">
              <a:extLst>
                <a:ext uri="{FF2B5EF4-FFF2-40B4-BE49-F238E27FC236}">
                  <a16:creationId xmlns="" xmlns:a16="http://schemas.microsoft.com/office/drawing/2014/main" id="{C3C4A84C-4B7A-4957-9691-90F135F850CB}"/>
                </a:ext>
              </a:extLst>
            </p:cNvPr>
            <p:cNvSpPr>
              <a:spLocks noChangeShapeType="1"/>
            </p:cNvSpPr>
            <p:nvPr/>
          </p:nvSpPr>
          <p:spPr bwMode="auto">
            <a:xfrm>
              <a:off x="13599046" y="1251566"/>
              <a:ext cx="35877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Line 86">
              <a:extLst>
                <a:ext uri="{FF2B5EF4-FFF2-40B4-BE49-F238E27FC236}">
                  <a16:creationId xmlns="" xmlns:a16="http://schemas.microsoft.com/office/drawing/2014/main" id="{8B8601C6-9C70-4782-8590-7FB3FEE02497}"/>
                </a:ext>
              </a:extLst>
            </p:cNvPr>
            <p:cNvSpPr>
              <a:spLocks noChangeShapeType="1"/>
            </p:cNvSpPr>
            <p:nvPr/>
          </p:nvSpPr>
          <p:spPr bwMode="auto">
            <a:xfrm>
              <a:off x="6685484" y="2043729"/>
              <a:ext cx="5832475" cy="0"/>
            </a:xfrm>
            <a:prstGeom prst="line">
              <a:avLst/>
            </a:prstGeom>
            <a:noFill/>
            <a:ln w="2857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25" name="Group 87">
              <a:extLst>
                <a:ext uri="{FF2B5EF4-FFF2-40B4-BE49-F238E27FC236}">
                  <a16:creationId xmlns="" xmlns:a16="http://schemas.microsoft.com/office/drawing/2014/main" id="{7540A68D-697D-4A7A-911A-9FBECD6E4A2F}"/>
                </a:ext>
              </a:extLst>
            </p:cNvPr>
            <p:cNvGrpSpPr>
              <a:grpSpLocks noChangeAspect="1"/>
            </p:cNvGrpSpPr>
            <p:nvPr/>
          </p:nvGrpSpPr>
          <p:grpSpPr bwMode="auto">
            <a:xfrm>
              <a:off x="7333184" y="1754804"/>
              <a:ext cx="287337" cy="179387"/>
              <a:chOff x="0" y="0"/>
              <a:chExt cx="363" cy="227"/>
            </a:xfrm>
          </p:grpSpPr>
          <p:grpSp>
            <p:nvGrpSpPr>
              <p:cNvPr id="210" name="Group 88">
                <a:extLst>
                  <a:ext uri="{FF2B5EF4-FFF2-40B4-BE49-F238E27FC236}">
                    <a16:creationId xmlns="" xmlns:a16="http://schemas.microsoft.com/office/drawing/2014/main" id="{DFA6E469-B87E-41C7-AAC5-11F3671E2847}"/>
                  </a:ext>
                </a:extLst>
              </p:cNvPr>
              <p:cNvGrpSpPr>
                <a:grpSpLocks noChangeAspect="1"/>
              </p:cNvGrpSpPr>
              <p:nvPr/>
            </p:nvGrpSpPr>
            <p:grpSpPr bwMode="auto">
              <a:xfrm>
                <a:off x="0" y="0"/>
                <a:ext cx="181" cy="181"/>
                <a:chOff x="0" y="0"/>
                <a:chExt cx="227" cy="226"/>
              </a:xfrm>
            </p:grpSpPr>
            <p:sp>
              <p:nvSpPr>
                <p:cNvPr id="215" name="Oval 89">
                  <a:extLst>
                    <a:ext uri="{FF2B5EF4-FFF2-40B4-BE49-F238E27FC236}">
                      <a16:creationId xmlns="" xmlns:a16="http://schemas.microsoft.com/office/drawing/2014/main" id="{41A1F13E-96C2-41AD-AF8D-2F418C60100A}"/>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16" name="Oval 90">
                  <a:extLst>
                    <a:ext uri="{FF2B5EF4-FFF2-40B4-BE49-F238E27FC236}">
                      <a16:creationId xmlns="" xmlns:a16="http://schemas.microsoft.com/office/drawing/2014/main" id="{989CD788-6B45-4B92-98A8-5B137EE63ECF}"/>
                    </a:ext>
                  </a:extLst>
                </p:cNvPr>
                <p:cNvSpPr>
                  <a:spLocks noChangeAspect="1" noChangeArrowheads="1"/>
                </p:cNvSpPr>
                <p:nvPr/>
              </p:nvSpPr>
              <p:spPr bwMode="auto">
                <a:xfrm>
                  <a:off x="46" y="45"/>
                  <a:ext cx="136" cy="1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grpSp>
            <p:nvGrpSpPr>
              <p:cNvPr id="211" name="Group 91">
                <a:extLst>
                  <a:ext uri="{FF2B5EF4-FFF2-40B4-BE49-F238E27FC236}">
                    <a16:creationId xmlns="" xmlns:a16="http://schemas.microsoft.com/office/drawing/2014/main" id="{04982AE4-5ED1-41C1-A993-125988582AB4}"/>
                  </a:ext>
                </a:extLst>
              </p:cNvPr>
              <p:cNvGrpSpPr>
                <a:grpSpLocks noChangeAspect="1"/>
              </p:cNvGrpSpPr>
              <p:nvPr/>
            </p:nvGrpSpPr>
            <p:grpSpPr bwMode="auto">
              <a:xfrm>
                <a:off x="182" y="0"/>
                <a:ext cx="181" cy="181"/>
                <a:chOff x="0" y="0"/>
                <a:chExt cx="227" cy="226"/>
              </a:xfrm>
            </p:grpSpPr>
            <p:sp>
              <p:nvSpPr>
                <p:cNvPr id="213" name="Oval 92">
                  <a:extLst>
                    <a:ext uri="{FF2B5EF4-FFF2-40B4-BE49-F238E27FC236}">
                      <a16:creationId xmlns="" xmlns:a16="http://schemas.microsoft.com/office/drawing/2014/main" id="{4A61A0A2-E94F-4117-BBC1-0A2A89C1CC1B}"/>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14" name="Oval 93">
                  <a:extLst>
                    <a:ext uri="{FF2B5EF4-FFF2-40B4-BE49-F238E27FC236}">
                      <a16:creationId xmlns="" xmlns:a16="http://schemas.microsoft.com/office/drawing/2014/main" id="{678F313B-99DD-48FE-999B-D19C3782C743}"/>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212" name="Line 94">
                <a:extLst>
                  <a:ext uri="{FF2B5EF4-FFF2-40B4-BE49-F238E27FC236}">
                    <a16:creationId xmlns="" xmlns:a16="http://schemas.microsoft.com/office/drawing/2014/main" id="{3ED9F9D2-CE38-42DE-B9B0-DC1EE216A915}"/>
                  </a:ext>
                </a:extLst>
              </p:cNvPr>
              <p:cNvSpPr>
                <a:spLocks noChangeAspect="1" noChangeShapeType="1"/>
              </p:cNvSpPr>
              <p:nvPr/>
            </p:nvSpPr>
            <p:spPr bwMode="auto">
              <a:xfrm>
                <a:off x="0"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6" name="Line 95">
              <a:extLst>
                <a:ext uri="{FF2B5EF4-FFF2-40B4-BE49-F238E27FC236}">
                  <a16:creationId xmlns="" xmlns:a16="http://schemas.microsoft.com/office/drawing/2014/main" id="{07D5358C-AED6-40D6-9984-94D438791A4D}"/>
                </a:ext>
              </a:extLst>
            </p:cNvPr>
            <p:cNvSpPr>
              <a:spLocks noChangeShapeType="1"/>
            </p:cNvSpPr>
            <p:nvPr/>
          </p:nvSpPr>
          <p:spPr bwMode="auto">
            <a:xfrm>
              <a:off x="7333184" y="197229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Rectangle 96">
              <a:extLst>
                <a:ext uri="{FF2B5EF4-FFF2-40B4-BE49-F238E27FC236}">
                  <a16:creationId xmlns="" xmlns:a16="http://schemas.microsoft.com/office/drawing/2014/main" id="{3CA9D726-73B7-4FFF-B6E0-3F410EF68B0C}"/>
                </a:ext>
              </a:extLst>
            </p:cNvPr>
            <p:cNvSpPr>
              <a:spLocks noChangeArrowheads="1"/>
            </p:cNvSpPr>
            <p:nvPr/>
          </p:nvSpPr>
          <p:spPr bwMode="auto">
            <a:xfrm>
              <a:off x="7336359" y="2115166"/>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latin typeface="Times New Roman" panose="02020603050405020304" pitchFamily="18" charset="0"/>
                </a:rPr>
                <a:t>D</a:t>
              </a:r>
              <a:r>
                <a:rPr lang="en-US" altLang="zh-CN" sz="2400" b="1" baseline="-25000">
                  <a:latin typeface="Times New Roman" panose="02020603050405020304" pitchFamily="18" charset="0"/>
                </a:rPr>
                <a:t>1</a:t>
              </a:r>
            </a:p>
          </p:txBody>
        </p:sp>
        <p:grpSp>
          <p:nvGrpSpPr>
            <p:cNvPr id="128" name="Group 97">
              <a:extLst>
                <a:ext uri="{FF2B5EF4-FFF2-40B4-BE49-F238E27FC236}">
                  <a16:creationId xmlns="" xmlns:a16="http://schemas.microsoft.com/office/drawing/2014/main" id="{380337B4-D9BD-40B7-9B86-E044CF3D22FD}"/>
                </a:ext>
              </a:extLst>
            </p:cNvPr>
            <p:cNvGrpSpPr>
              <a:grpSpLocks noChangeAspect="1"/>
            </p:cNvGrpSpPr>
            <p:nvPr/>
          </p:nvGrpSpPr>
          <p:grpSpPr bwMode="auto">
            <a:xfrm>
              <a:off x="9852546" y="1756391"/>
              <a:ext cx="287338" cy="179388"/>
              <a:chOff x="0" y="0"/>
              <a:chExt cx="363" cy="227"/>
            </a:xfrm>
          </p:grpSpPr>
          <p:grpSp>
            <p:nvGrpSpPr>
              <p:cNvPr id="203" name="Group 98">
                <a:extLst>
                  <a:ext uri="{FF2B5EF4-FFF2-40B4-BE49-F238E27FC236}">
                    <a16:creationId xmlns="" xmlns:a16="http://schemas.microsoft.com/office/drawing/2014/main" id="{84C8ABD7-91A3-4D71-A841-FB390AFD99EA}"/>
                  </a:ext>
                </a:extLst>
              </p:cNvPr>
              <p:cNvGrpSpPr>
                <a:grpSpLocks noChangeAspect="1"/>
              </p:cNvGrpSpPr>
              <p:nvPr/>
            </p:nvGrpSpPr>
            <p:grpSpPr bwMode="auto">
              <a:xfrm>
                <a:off x="0" y="0"/>
                <a:ext cx="181" cy="181"/>
                <a:chOff x="0" y="0"/>
                <a:chExt cx="227" cy="226"/>
              </a:xfrm>
            </p:grpSpPr>
            <p:sp>
              <p:nvSpPr>
                <p:cNvPr id="208" name="Oval 99">
                  <a:extLst>
                    <a:ext uri="{FF2B5EF4-FFF2-40B4-BE49-F238E27FC236}">
                      <a16:creationId xmlns="" xmlns:a16="http://schemas.microsoft.com/office/drawing/2014/main" id="{54C50E14-5633-4A72-9465-134E4AA7FA20}"/>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09" name="Oval 100">
                  <a:extLst>
                    <a:ext uri="{FF2B5EF4-FFF2-40B4-BE49-F238E27FC236}">
                      <a16:creationId xmlns="" xmlns:a16="http://schemas.microsoft.com/office/drawing/2014/main" id="{9CBC8071-5507-461C-8694-60AF5860C95D}"/>
                    </a:ext>
                  </a:extLst>
                </p:cNvPr>
                <p:cNvSpPr>
                  <a:spLocks noChangeAspect="1" noChangeArrowheads="1"/>
                </p:cNvSpPr>
                <p:nvPr/>
              </p:nvSpPr>
              <p:spPr bwMode="auto">
                <a:xfrm>
                  <a:off x="46" y="45"/>
                  <a:ext cx="136" cy="1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grpSp>
            <p:nvGrpSpPr>
              <p:cNvPr id="204" name="Group 101">
                <a:extLst>
                  <a:ext uri="{FF2B5EF4-FFF2-40B4-BE49-F238E27FC236}">
                    <a16:creationId xmlns="" xmlns:a16="http://schemas.microsoft.com/office/drawing/2014/main" id="{CF7E41D9-1A6F-41CD-9955-638E6375AFF6}"/>
                  </a:ext>
                </a:extLst>
              </p:cNvPr>
              <p:cNvGrpSpPr>
                <a:grpSpLocks noChangeAspect="1"/>
              </p:cNvGrpSpPr>
              <p:nvPr/>
            </p:nvGrpSpPr>
            <p:grpSpPr bwMode="auto">
              <a:xfrm>
                <a:off x="182" y="0"/>
                <a:ext cx="181" cy="181"/>
                <a:chOff x="0" y="0"/>
                <a:chExt cx="227" cy="226"/>
              </a:xfrm>
            </p:grpSpPr>
            <p:sp>
              <p:nvSpPr>
                <p:cNvPr id="206" name="Oval 102">
                  <a:extLst>
                    <a:ext uri="{FF2B5EF4-FFF2-40B4-BE49-F238E27FC236}">
                      <a16:creationId xmlns="" xmlns:a16="http://schemas.microsoft.com/office/drawing/2014/main" id="{C5108531-00FC-4B5A-BBE0-1410D2432AF1}"/>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07" name="Oval 103">
                  <a:extLst>
                    <a:ext uri="{FF2B5EF4-FFF2-40B4-BE49-F238E27FC236}">
                      <a16:creationId xmlns="" xmlns:a16="http://schemas.microsoft.com/office/drawing/2014/main" id="{6117ADF4-968D-44F6-A5F4-96A6F3701866}"/>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205" name="Line 104">
                <a:extLst>
                  <a:ext uri="{FF2B5EF4-FFF2-40B4-BE49-F238E27FC236}">
                    <a16:creationId xmlns="" xmlns:a16="http://schemas.microsoft.com/office/drawing/2014/main" id="{E60D3F44-8140-4FEE-994D-F977BA3DCD54}"/>
                  </a:ext>
                </a:extLst>
              </p:cNvPr>
              <p:cNvSpPr>
                <a:spLocks noChangeAspect="1" noChangeShapeType="1"/>
              </p:cNvSpPr>
              <p:nvPr/>
            </p:nvSpPr>
            <p:spPr bwMode="auto">
              <a:xfrm>
                <a:off x="0"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29" name="Line 105">
              <a:extLst>
                <a:ext uri="{FF2B5EF4-FFF2-40B4-BE49-F238E27FC236}">
                  <a16:creationId xmlns="" xmlns:a16="http://schemas.microsoft.com/office/drawing/2014/main" id="{24C9B7E1-1AD3-4A8C-89D8-57B8BD1DD4E5}"/>
                </a:ext>
              </a:extLst>
            </p:cNvPr>
            <p:cNvSpPr>
              <a:spLocks noChangeShapeType="1"/>
            </p:cNvSpPr>
            <p:nvPr/>
          </p:nvSpPr>
          <p:spPr bwMode="auto">
            <a:xfrm>
              <a:off x="9854134" y="197229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 name="Rectangle 106">
              <a:extLst>
                <a:ext uri="{FF2B5EF4-FFF2-40B4-BE49-F238E27FC236}">
                  <a16:creationId xmlns="" xmlns:a16="http://schemas.microsoft.com/office/drawing/2014/main" id="{86429E0F-FFA5-4415-8307-62E39B5A42E9}"/>
                </a:ext>
              </a:extLst>
            </p:cNvPr>
            <p:cNvSpPr>
              <a:spLocks noChangeArrowheads="1"/>
            </p:cNvSpPr>
            <p:nvPr/>
          </p:nvSpPr>
          <p:spPr bwMode="auto">
            <a:xfrm>
              <a:off x="9857309" y="2188191"/>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latin typeface="Times New Roman" panose="02020603050405020304" pitchFamily="18" charset="0"/>
                </a:rPr>
                <a:t>D</a:t>
              </a:r>
              <a:r>
                <a:rPr lang="en-US" altLang="zh-CN" sz="2400" b="1" baseline="-25000" dirty="0">
                  <a:latin typeface="Times New Roman" panose="02020603050405020304" pitchFamily="18" charset="0"/>
                </a:rPr>
                <a:t>15</a:t>
              </a:r>
            </a:p>
          </p:txBody>
        </p:sp>
        <p:grpSp>
          <p:nvGrpSpPr>
            <p:cNvPr id="131" name="Group 107">
              <a:extLst>
                <a:ext uri="{FF2B5EF4-FFF2-40B4-BE49-F238E27FC236}">
                  <a16:creationId xmlns="" xmlns:a16="http://schemas.microsoft.com/office/drawing/2014/main" id="{D4818DE0-318F-49D1-A5E7-508CACDB1EFF}"/>
                </a:ext>
              </a:extLst>
            </p:cNvPr>
            <p:cNvGrpSpPr>
              <a:grpSpLocks noChangeAspect="1"/>
            </p:cNvGrpSpPr>
            <p:nvPr/>
          </p:nvGrpSpPr>
          <p:grpSpPr bwMode="auto">
            <a:xfrm flipH="1" flipV="1">
              <a:off x="8126934" y="2153266"/>
              <a:ext cx="287337" cy="179388"/>
              <a:chOff x="0" y="0"/>
              <a:chExt cx="363" cy="227"/>
            </a:xfrm>
          </p:grpSpPr>
          <p:grpSp>
            <p:nvGrpSpPr>
              <p:cNvPr id="196" name="Group 108">
                <a:extLst>
                  <a:ext uri="{FF2B5EF4-FFF2-40B4-BE49-F238E27FC236}">
                    <a16:creationId xmlns="" xmlns:a16="http://schemas.microsoft.com/office/drawing/2014/main" id="{2046437F-9CC6-4AAA-B0B0-71BCFCE18C8D}"/>
                  </a:ext>
                </a:extLst>
              </p:cNvPr>
              <p:cNvGrpSpPr>
                <a:grpSpLocks noChangeAspect="1"/>
              </p:cNvGrpSpPr>
              <p:nvPr/>
            </p:nvGrpSpPr>
            <p:grpSpPr bwMode="auto">
              <a:xfrm>
                <a:off x="0" y="0"/>
                <a:ext cx="181" cy="181"/>
                <a:chOff x="0" y="0"/>
                <a:chExt cx="227" cy="226"/>
              </a:xfrm>
            </p:grpSpPr>
            <p:sp>
              <p:nvSpPr>
                <p:cNvPr id="201" name="Oval 109">
                  <a:extLst>
                    <a:ext uri="{FF2B5EF4-FFF2-40B4-BE49-F238E27FC236}">
                      <a16:creationId xmlns="" xmlns:a16="http://schemas.microsoft.com/office/drawing/2014/main" id="{1E0E3959-95FC-4967-951D-D1DD9E2A8253}"/>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02" name="Oval 110">
                  <a:extLst>
                    <a:ext uri="{FF2B5EF4-FFF2-40B4-BE49-F238E27FC236}">
                      <a16:creationId xmlns="" xmlns:a16="http://schemas.microsoft.com/office/drawing/2014/main" id="{726BD512-F585-4672-B7A3-1E28B27381B7}"/>
                    </a:ext>
                  </a:extLst>
                </p:cNvPr>
                <p:cNvSpPr>
                  <a:spLocks noChangeAspect="1" noChangeArrowheads="1"/>
                </p:cNvSpPr>
                <p:nvPr/>
              </p:nvSpPr>
              <p:spPr bwMode="auto">
                <a:xfrm>
                  <a:off x="46" y="45"/>
                  <a:ext cx="136" cy="1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grpSp>
            <p:nvGrpSpPr>
              <p:cNvPr id="197" name="Group 111">
                <a:extLst>
                  <a:ext uri="{FF2B5EF4-FFF2-40B4-BE49-F238E27FC236}">
                    <a16:creationId xmlns="" xmlns:a16="http://schemas.microsoft.com/office/drawing/2014/main" id="{B6879110-8E99-43A5-9144-8D3A35451872}"/>
                  </a:ext>
                </a:extLst>
              </p:cNvPr>
              <p:cNvGrpSpPr>
                <a:grpSpLocks noChangeAspect="1"/>
              </p:cNvGrpSpPr>
              <p:nvPr/>
            </p:nvGrpSpPr>
            <p:grpSpPr bwMode="auto">
              <a:xfrm>
                <a:off x="182" y="0"/>
                <a:ext cx="181" cy="181"/>
                <a:chOff x="0" y="0"/>
                <a:chExt cx="227" cy="226"/>
              </a:xfrm>
            </p:grpSpPr>
            <p:sp>
              <p:nvSpPr>
                <p:cNvPr id="199" name="Oval 112">
                  <a:extLst>
                    <a:ext uri="{FF2B5EF4-FFF2-40B4-BE49-F238E27FC236}">
                      <a16:creationId xmlns="" xmlns:a16="http://schemas.microsoft.com/office/drawing/2014/main" id="{D60156E3-1FCD-4525-930F-C0659A446854}"/>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00" name="Oval 113">
                  <a:extLst>
                    <a:ext uri="{FF2B5EF4-FFF2-40B4-BE49-F238E27FC236}">
                      <a16:creationId xmlns="" xmlns:a16="http://schemas.microsoft.com/office/drawing/2014/main" id="{9504BFD0-560E-4244-A8B9-F160E6799392}"/>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198" name="Line 114">
                <a:extLst>
                  <a:ext uri="{FF2B5EF4-FFF2-40B4-BE49-F238E27FC236}">
                    <a16:creationId xmlns="" xmlns:a16="http://schemas.microsoft.com/office/drawing/2014/main" id="{F03C83B4-D520-4512-A16B-588DD4DCBE2C}"/>
                  </a:ext>
                </a:extLst>
              </p:cNvPr>
              <p:cNvSpPr>
                <a:spLocks noChangeAspect="1" noChangeShapeType="1"/>
              </p:cNvSpPr>
              <p:nvPr/>
            </p:nvSpPr>
            <p:spPr bwMode="auto">
              <a:xfrm>
                <a:off x="0"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2" name="Line 115">
              <a:extLst>
                <a:ext uri="{FF2B5EF4-FFF2-40B4-BE49-F238E27FC236}">
                  <a16:creationId xmlns="" xmlns:a16="http://schemas.microsoft.com/office/drawing/2014/main" id="{0AEF9D31-307D-4D27-BC25-17C4FA9EE6F5}"/>
                </a:ext>
              </a:extLst>
            </p:cNvPr>
            <p:cNvSpPr>
              <a:spLocks noChangeShapeType="1"/>
            </p:cNvSpPr>
            <p:nvPr/>
          </p:nvSpPr>
          <p:spPr bwMode="auto">
            <a:xfrm>
              <a:off x="8414271" y="197229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 name="Rectangle 116">
              <a:extLst>
                <a:ext uri="{FF2B5EF4-FFF2-40B4-BE49-F238E27FC236}">
                  <a16:creationId xmlns="" xmlns:a16="http://schemas.microsoft.com/office/drawing/2014/main" id="{0569376D-864E-4F0C-8D4D-0530E71CBA84}"/>
                </a:ext>
              </a:extLst>
            </p:cNvPr>
            <p:cNvSpPr>
              <a:spLocks noChangeArrowheads="1"/>
            </p:cNvSpPr>
            <p:nvPr/>
          </p:nvSpPr>
          <p:spPr bwMode="auto">
            <a:xfrm>
              <a:off x="8487296" y="2186604"/>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latin typeface="Times New Roman" panose="02020603050405020304" pitchFamily="18" charset="0"/>
                </a:rPr>
                <a:t>D</a:t>
              </a:r>
              <a:r>
                <a:rPr lang="en-US" altLang="zh-CN" sz="2400" b="1" baseline="-25000">
                  <a:latin typeface="Times New Roman" panose="02020603050405020304" pitchFamily="18" charset="0"/>
                </a:rPr>
                <a:t>5</a:t>
              </a:r>
            </a:p>
          </p:txBody>
        </p:sp>
        <p:sp>
          <p:nvSpPr>
            <p:cNvPr id="134" name="Rectangle 117">
              <a:extLst>
                <a:ext uri="{FF2B5EF4-FFF2-40B4-BE49-F238E27FC236}">
                  <a16:creationId xmlns="" xmlns:a16="http://schemas.microsoft.com/office/drawing/2014/main" id="{A24388E5-025D-492A-860D-858645D9BA8E}"/>
                </a:ext>
              </a:extLst>
            </p:cNvPr>
            <p:cNvSpPr>
              <a:spLocks noChangeArrowheads="1"/>
            </p:cNvSpPr>
            <p:nvPr/>
          </p:nvSpPr>
          <p:spPr bwMode="auto">
            <a:xfrm>
              <a:off x="10501834" y="2043729"/>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19</a:t>
              </a:r>
            </a:p>
          </p:txBody>
        </p:sp>
        <p:grpSp>
          <p:nvGrpSpPr>
            <p:cNvPr id="135" name="Group 118">
              <a:extLst>
                <a:ext uri="{FF2B5EF4-FFF2-40B4-BE49-F238E27FC236}">
                  <a16:creationId xmlns="" xmlns:a16="http://schemas.microsoft.com/office/drawing/2014/main" id="{DE2706B2-F395-4ABB-ACD7-5F996B8092A6}"/>
                </a:ext>
              </a:extLst>
            </p:cNvPr>
            <p:cNvGrpSpPr>
              <a:grpSpLocks/>
            </p:cNvGrpSpPr>
            <p:nvPr/>
          </p:nvGrpSpPr>
          <p:grpSpPr bwMode="auto">
            <a:xfrm flipH="1" flipV="1">
              <a:off x="11008246" y="2116754"/>
              <a:ext cx="433388" cy="358775"/>
              <a:chOff x="0" y="0"/>
              <a:chExt cx="408" cy="318"/>
            </a:xfrm>
          </p:grpSpPr>
          <p:sp>
            <p:nvSpPr>
              <p:cNvPr id="194" name="Line 119">
                <a:extLst>
                  <a:ext uri="{FF2B5EF4-FFF2-40B4-BE49-F238E27FC236}">
                    <a16:creationId xmlns="" xmlns:a16="http://schemas.microsoft.com/office/drawing/2014/main" id="{B00444FC-A1BE-4003-A5EC-F7D3C28EA313}"/>
                  </a:ext>
                </a:extLst>
              </p:cNvPr>
              <p:cNvSpPr>
                <a:spLocks noChangeShapeType="1"/>
              </p:cNvSpPr>
              <p:nvPr/>
            </p:nvSpPr>
            <p:spPr bwMode="auto">
              <a:xfrm>
                <a:off x="0" y="0"/>
                <a:ext cx="317"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Line 120">
                <a:extLst>
                  <a:ext uri="{FF2B5EF4-FFF2-40B4-BE49-F238E27FC236}">
                    <a16:creationId xmlns="" xmlns:a16="http://schemas.microsoft.com/office/drawing/2014/main" id="{FB2230F6-2A76-4EF4-B27B-E1BEE3275739}"/>
                  </a:ext>
                </a:extLst>
              </p:cNvPr>
              <p:cNvSpPr>
                <a:spLocks noChangeShapeType="1"/>
              </p:cNvSpPr>
              <p:nvPr/>
            </p:nvSpPr>
            <p:spPr bwMode="auto">
              <a:xfrm>
                <a:off x="317" y="318"/>
                <a:ext cx="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6" name="Rectangle 121">
              <a:extLst>
                <a:ext uri="{FF2B5EF4-FFF2-40B4-BE49-F238E27FC236}">
                  <a16:creationId xmlns="" xmlns:a16="http://schemas.microsoft.com/office/drawing/2014/main" id="{3CD8BDD8-617E-4C85-8ED3-B03E0BDEA474}"/>
                </a:ext>
              </a:extLst>
            </p:cNvPr>
            <p:cNvSpPr>
              <a:spLocks noChangeArrowheads="1"/>
            </p:cNvSpPr>
            <p:nvPr/>
          </p:nvSpPr>
          <p:spPr bwMode="auto">
            <a:xfrm>
              <a:off x="11006659" y="1756391"/>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27</a:t>
              </a:r>
            </a:p>
          </p:txBody>
        </p:sp>
        <p:grpSp>
          <p:nvGrpSpPr>
            <p:cNvPr id="137" name="Group 122">
              <a:extLst>
                <a:ext uri="{FF2B5EF4-FFF2-40B4-BE49-F238E27FC236}">
                  <a16:creationId xmlns="" xmlns:a16="http://schemas.microsoft.com/office/drawing/2014/main" id="{E160D912-043A-41F2-9B84-386974397C88}"/>
                </a:ext>
              </a:extLst>
            </p:cNvPr>
            <p:cNvGrpSpPr>
              <a:grpSpLocks noChangeAspect="1"/>
            </p:cNvGrpSpPr>
            <p:nvPr/>
          </p:nvGrpSpPr>
          <p:grpSpPr bwMode="auto">
            <a:xfrm flipH="1">
              <a:off x="11370196" y="2116754"/>
              <a:ext cx="787400" cy="146050"/>
              <a:chOff x="0" y="0"/>
              <a:chExt cx="496" cy="92"/>
            </a:xfrm>
          </p:grpSpPr>
          <p:sp>
            <p:nvSpPr>
              <p:cNvPr id="185" name="Line 123">
                <a:extLst>
                  <a:ext uri="{FF2B5EF4-FFF2-40B4-BE49-F238E27FC236}">
                    <a16:creationId xmlns="" xmlns:a16="http://schemas.microsoft.com/office/drawing/2014/main" id="{36ABE638-332A-4B9C-9DBF-5A7F8AA6824E}"/>
                  </a:ext>
                </a:extLst>
              </p:cNvPr>
              <p:cNvSpPr>
                <a:spLocks noChangeAspect="1" noChangeShapeType="1"/>
              </p:cNvSpPr>
              <p:nvPr/>
            </p:nvSpPr>
            <p:spPr bwMode="auto">
              <a:xfrm>
                <a:off x="0" y="23"/>
                <a:ext cx="0" cy="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 name="Line 124">
                <a:extLst>
                  <a:ext uri="{FF2B5EF4-FFF2-40B4-BE49-F238E27FC236}">
                    <a16:creationId xmlns="" xmlns:a16="http://schemas.microsoft.com/office/drawing/2014/main" id="{7E73FDE0-1833-41ED-B7D4-7EA002136A51}"/>
                  </a:ext>
                </a:extLst>
              </p:cNvPr>
              <p:cNvSpPr>
                <a:spLocks noChangeAspect="1" noChangeShapeType="1"/>
              </p:cNvSpPr>
              <p:nvPr/>
            </p:nvSpPr>
            <p:spPr bwMode="auto">
              <a:xfrm>
                <a:off x="0" y="46"/>
                <a:ext cx="4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7" name="Group 125">
                <a:extLst>
                  <a:ext uri="{FF2B5EF4-FFF2-40B4-BE49-F238E27FC236}">
                    <a16:creationId xmlns="" xmlns:a16="http://schemas.microsoft.com/office/drawing/2014/main" id="{400843C8-88C0-459F-881D-75B585DF68DF}"/>
                  </a:ext>
                </a:extLst>
              </p:cNvPr>
              <p:cNvGrpSpPr>
                <a:grpSpLocks noChangeAspect="1"/>
              </p:cNvGrpSpPr>
              <p:nvPr/>
            </p:nvGrpSpPr>
            <p:grpSpPr bwMode="auto">
              <a:xfrm>
                <a:off x="45" y="1"/>
                <a:ext cx="90" cy="90"/>
                <a:chOff x="0" y="0"/>
                <a:chExt cx="227" cy="226"/>
              </a:xfrm>
            </p:grpSpPr>
            <p:sp>
              <p:nvSpPr>
                <p:cNvPr id="192" name="Oval 126">
                  <a:extLst>
                    <a:ext uri="{FF2B5EF4-FFF2-40B4-BE49-F238E27FC236}">
                      <a16:creationId xmlns="" xmlns:a16="http://schemas.microsoft.com/office/drawing/2014/main" id="{B457EFBB-8397-4EB1-977B-294FB6309F5A}"/>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3" name="Oval 127">
                  <a:extLst>
                    <a:ext uri="{FF2B5EF4-FFF2-40B4-BE49-F238E27FC236}">
                      <a16:creationId xmlns="" xmlns:a16="http://schemas.microsoft.com/office/drawing/2014/main" id="{9D5B62C8-D1F0-4F11-B317-428B0CAE9316}"/>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188" name="Oval 128" descr="宽上对角线">
                <a:extLst>
                  <a:ext uri="{FF2B5EF4-FFF2-40B4-BE49-F238E27FC236}">
                    <a16:creationId xmlns="" xmlns:a16="http://schemas.microsoft.com/office/drawing/2014/main" id="{E3A91D99-8650-43AF-825A-8209A318C8BB}"/>
                  </a:ext>
                </a:extLst>
              </p:cNvPr>
              <p:cNvSpPr>
                <a:spLocks noChangeAspect="1" noChangeArrowheads="1"/>
              </p:cNvSpPr>
              <p:nvPr/>
            </p:nvSpPr>
            <p:spPr bwMode="auto">
              <a:xfrm>
                <a:off x="406" y="0"/>
                <a:ext cx="90" cy="91"/>
              </a:xfrm>
              <a:prstGeom prst="ellipse">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89" name="Oval 129">
                <a:extLst>
                  <a:ext uri="{FF2B5EF4-FFF2-40B4-BE49-F238E27FC236}">
                    <a16:creationId xmlns="" xmlns:a16="http://schemas.microsoft.com/office/drawing/2014/main" id="{7D88C95B-8E28-4802-B24E-371BF120B154}"/>
                  </a:ext>
                </a:extLst>
              </p:cNvPr>
              <p:cNvSpPr>
                <a:spLocks noChangeAspect="1" noChangeArrowheads="1"/>
              </p:cNvSpPr>
              <p:nvPr/>
            </p:nvSpPr>
            <p:spPr bwMode="auto">
              <a:xfrm>
                <a:off x="225" y="0"/>
                <a:ext cx="90" cy="9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0" name="Oval 130">
                <a:extLst>
                  <a:ext uri="{FF2B5EF4-FFF2-40B4-BE49-F238E27FC236}">
                    <a16:creationId xmlns="" xmlns:a16="http://schemas.microsoft.com/office/drawing/2014/main" id="{C0948095-D199-46BF-A829-15EAA5C4A46C}"/>
                  </a:ext>
                </a:extLst>
              </p:cNvPr>
              <p:cNvSpPr>
                <a:spLocks noChangeAspect="1" noChangeArrowheads="1"/>
              </p:cNvSpPr>
              <p:nvPr/>
            </p:nvSpPr>
            <p:spPr bwMode="auto">
              <a:xfrm>
                <a:off x="315" y="0"/>
                <a:ext cx="90" cy="91"/>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91" name="Oval 131">
                <a:extLst>
                  <a:ext uri="{FF2B5EF4-FFF2-40B4-BE49-F238E27FC236}">
                    <a16:creationId xmlns="" xmlns:a16="http://schemas.microsoft.com/office/drawing/2014/main" id="{BFDCC16B-67A8-4D61-B9F3-24F9D9BBAABA}"/>
                  </a:ext>
                </a:extLst>
              </p:cNvPr>
              <p:cNvSpPr>
                <a:spLocks noChangeAspect="1" noChangeArrowheads="1"/>
              </p:cNvSpPr>
              <p:nvPr/>
            </p:nvSpPr>
            <p:spPr bwMode="auto">
              <a:xfrm>
                <a:off x="135" y="1"/>
                <a:ext cx="90" cy="91"/>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grpSp>
        <p:sp>
          <p:nvSpPr>
            <p:cNvPr id="138" name="Line 132">
              <a:extLst>
                <a:ext uri="{FF2B5EF4-FFF2-40B4-BE49-F238E27FC236}">
                  <a16:creationId xmlns="" xmlns:a16="http://schemas.microsoft.com/office/drawing/2014/main" id="{5D1BFC07-4AA8-4DD9-B6E8-7E1613F8FDE5}"/>
                </a:ext>
              </a:extLst>
            </p:cNvPr>
            <p:cNvSpPr>
              <a:spLocks noChangeShapeType="1"/>
            </p:cNvSpPr>
            <p:nvPr/>
          </p:nvSpPr>
          <p:spPr bwMode="auto">
            <a:xfrm>
              <a:off x="12157596" y="197229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Line 133">
              <a:extLst>
                <a:ext uri="{FF2B5EF4-FFF2-40B4-BE49-F238E27FC236}">
                  <a16:creationId xmlns="" xmlns:a16="http://schemas.microsoft.com/office/drawing/2014/main" id="{6165FFF7-C081-49FA-855D-62572B898A2F}"/>
                </a:ext>
              </a:extLst>
            </p:cNvPr>
            <p:cNvSpPr>
              <a:spLocks noChangeShapeType="1"/>
            </p:cNvSpPr>
            <p:nvPr/>
          </p:nvSpPr>
          <p:spPr bwMode="auto">
            <a:xfrm>
              <a:off x="6325121" y="197229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Rectangle 134">
              <a:extLst>
                <a:ext uri="{FF2B5EF4-FFF2-40B4-BE49-F238E27FC236}">
                  <a16:creationId xmlns="" xmlns:a16="http://schemas.microsoft.com/office/drawing/2014/main" id="{8484F0D3-08B2-4488-AF54-5786ED3EFF93}"/>
                </a:ext>
              </a:extLst>
            </p:cNvPr>
            <p:cNvSpPr>
              <a:spLocks noChangeArrowheads="1"/>
            </p:cNvSpPr>
            <p:nvPr/>
          </p:nvSpPr>
          <p:spPr bwMode="auto">
            <a:xfrm>
              <a:off x="7764984" y="2043729"/>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1</a:t>
              </a:r>
            </a:p>
          </p:txBody>
        </p:sp>
        <p:sp>
          <p:nvSpPr>
            <p:cNvPr id="141" name="Rectangle 135">
              <a:extLst>
                <a:ext uri="{FF2B5EF4-FFF2-40B4-BE49-F238E27FC236}">
                  <a16:creationId xmlns="" xmlns:a16="http://schemas.microsoft.com/office/drawing/2014/main" id="{E2C535D2-817A-4D07-8FA8-60642D77CB6B}"/>
                </a:ext>
              </a:extLst>
            </p:cNvPr>
            <p:cNvSpPr>
              <a:spLocks noChangeArrowheads="1"/>
            </p:cNvSpPr>
            <p:nvPr/>
          </p:nvSpPr>
          <p:spPr bwMode="auto">
            <a:xfrm>
              <a:off x="12375084" y="1683366"/>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IIG</a:t>
              </a:r>
            </a:p>
          </p:txBody>
        </p:sp>
        <p:grpSp>
          <p:nvGrpSpPr>
            <p:cNvPr id="142" name="Group 136">
              <a:extLst>
                <a:ext uri="{FF2B5EF4-FFF2-40B4-BE49-F238E27FC236}">
                  <a16:creationId xmlns="" xmlns:a16="http://schemas.microsoft.com/office/drawing/2014/main" id="{3DC4D1C2-DB0F-4FBF-A137-08C8B69F2648}"/>
                </a:ext>
              </a:extLst>
            </p:cNvPr>
            <p:cNvGrpSpPr>
              <a:grpSpLocks noChangeAspect="1"/>
            </p:cNvGrpSpPr>
            <p:nvPr/>
          </p:nvGrpSpPr>
          <p:grpSpPr bwMode="auto">
            <a:xfrm flipH="1" flipV="1">
              <a:off x="11006659" y="1361104"/>
              <a:ext cx="287337" cy="179387"/>
              <a:chOff x="0" y="0"/>
              <a:chExt cx="363" cy="227"/>
            </a:xfrm>
          </p:grpSpPr>
          <p:grpSp>
            <p:nvGrpSpPr>
              <p:cNvPr id="178" name="Group 137">
                <a:extLst>
                  <a:ext uri="{FF2B5EF4-FFF2-40B4-BE49-F238E27FC236}">
                    <a16:creationId xmlns="" xmlns:a16="http://schemas.microsoft.com/office/drawing/2014/main" id="{370278F4-CF95-41AE-A34D-6919A504A1BF}"/>
                  </a:ext>
                </a:extLst>
              </p:cNvPr>
              <p:cNvGrpSpPr>
                <a:grpSpLocks noChangeAspect="1"/>
              </p:cNvGrpSpPr>
              <p:nvPr/>
            </p:nvGrpSpPr>
            <p:grpSpPr bwMode="auto">
              <a:xfrm>
                <a:off x="0" y="0"/>
                <a:ext cx="181" cy="181"/>
                <a:chOff x="0" y="0"/>
                <a:chExt cx="227" cy="226"/>
              </a:xfrm>
            </p:grpSpPr>
            <p:sp>
              <p:nvSpPr>
                <p:cNvPr id="183" name="Oval 138">
                  <a:extLst>
                    <a:ext uri="{FF2B5EF4-FFF2-40B4-BE49-F238E27FC236}">
                      <a16:creationId xmlns="" xmlns:a16="http://schemas.microsoft.com/office/drawing/2014/main" id="{E3330383-F0F0-43F6-A1BA-CEEEE4AD1420}"/>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84" name="Oval 139">
                  <a:extLst>
                    <a:ext uri="{FF2B5EF4-FFF2-40B4-BE49-F238E27FC236}">
                      <a16:creationId xmlns="" xmlns:a16="http://schemas.microsoft.com/office/drawing/2014/main" id="{1DCB85A6-9C56-48F2-9EF1-DB72D9018EF0}"/>
                    </a:ext>
                  </a:extLst>
                </p:cNvPr>
                <p:cNvSpPr>
                  <a:spLocks noChangeAspect="1" noChangeArrowheads="1"/>
                </p:cNvSpPr>
                <p:nvPr/>
              </p:nvSpPr>
              <p:spPr bwMode="auto">
                <a:xfrm>
                  <a:off x="46" y="45"/>
                  <a:ext cx="136" cy="13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grpSp>
            <p:nvGrpSpPr>
              <p:cNvPr id="179" name="Group 140">
                <a:extLst>
                  <a:ext uri="{FF2B5EF4-FFF2-40B4-BE49-F238E27FC236}">
                    <a16:creationId xmlns="" xmlns:a16="http://schemas.microsoft.com/office/drawing/2014/main" id="{39A37EE4-0290-4488-958E-16B1F779D6B1}"/>
                  </a:ext>
                </a:extLst>
              </p:cNvPr>
              <p:cNvGrpSpPr>
                <a:grpSpLocks noChangeAspect="1"/>
              </p:cNvGrpSpPr>
              <p:nvPr/>
            </p:nvGrpSpPr>
            <p:grpSpPr bwMode="auto">
              <a:xfrm>
                <a:off x="182" y="0"/>
                <a:ext cx="181" cy="181"/>
                <a:chOff x="0" y="0"/>
                <a:chExt cx="227" cy="226"/>
              </a:xfrm>
            </p:grpSpPr>
            <p:sp>
              <p:nvSpPr>
                <p:cNvPr id="181" name="Oval 141">
                  <a:extLst>
                    <a:ext uri="{FF2B5EF4-FFF2-40B4-BE49-F238E27FC236}">
                      <a16:creationId xmlns="" xmlns:a16="http://schemas.microsoft.com/office/drawing/2014/main" id="{9F43A184-79DA-44E9-8151-67A710ABE290}"/>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82" name="Oval 142">
                  <a:extLst>
                    <a:ext uri="{FF2B5EF4-FFF2-40B4-BE49-F238E27FC236}">
                      <a16:creationId xmlns="" xmlns:a16="http://schemas.microsoft.com/office/drawing/2014/main" id="{D3930AD2-BF47-46D5-BCAD-A65EEB90CDCA}"/>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180" name="Line 143">
                <a:extLst>
                  <a:ext uri="{FF2B5EF4-FFF2-40B4-BE49-F238E27FC236}">
                    <a16:creationId xmlns="" xmlns:a16="http://schemas.microsoft.com/office/drawing/2014/main" id="{713FE283-7D4B-434A-A87C-1DEF69925D49}"/>
                  </a:ext>
                </a:extLst>
              </p:cNvPr>
              <p:cNvSpPr>
                <a:spLocks noChangeAspect="1" noChangeShapeType="1"/>
              </p:cNvSpPr>
              <p:nvPr/>
            </p:nvSpPr>
            <p:spPr bwMode="auto">
              <a:xfrm>
                <a:off x="0" y="0"/>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 name="Line 144">
              <a:extLst>
                <a:ext uri="{FF2B5EF4-FFF2-40B4-BE49-F238E27FC236}">
                  <a16:creationId xmlns="" xmlns:a16="http://schemas.microsoft.com/office/drawing/2014/main" id="{8D6F60E3-794A-4644-87C2-F1D300701540}"/>
                </a:ext>
              </a:extLst>
            </p:cNvPr>
            <p:cNvSpPr>
              <a:spLocks noChangeShapeType="1"/>
            </p:cNvSpPr>
            <p:nvPr/>
          </p:nvSpPr>
          <p:spPr bwMode="auto">
            <a:xfrm>
              <a:off x="11293996" y="1180129"/>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Rectangle 145">
              <a:extLst>
                <a:ext uri="{FF2B5EF4-FFF2-40B4-BE49-F238E27FC236}">
                  <a16:creationId xmlns="" xmlns:a16="http://schemas.microsoft.com/office/drawing/2014/main" id="{CE9FB946-7900-4CFD-8AF1-3CB4D7DFF6A1}"/>
                </a:ext>
              </a:extLst>
            </p:cNvPr>
            <p:cNvSpPr>
              <a:spLocks noChangeArrowheads="1"/>
            </p:cNvSpPr>
            <p:nvPr/>
          </p:nvSpPr>
          <p:spPr bwMode="auto">
            <a:xfrm>
              <a:off x="11365434" y="1324591"/>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latin typeface="Times New Roman" panose="02020603050405020304" pitchFamily="18" charset="0"/>
                </a:rPr>
                <a:t>D</a:t>
              </a:r>
              <a:r>
                <a:rPr lang="en-US" altLang="zh-CN" sz="2400" b="1" baseline="-25000">
                  <a:latin typeface="Times New Roman" panose="02020603050405020304" pitchFamily="18" charset="0"/>
                </a:rPr>
                <a:t>17</a:t>
              </a:r>
            </a:p>
          </p:txBody>
        </p:sp>
        <p:grpSp>
          <p:nvGrpSpPr>
            <p:cNvPr id="145" name="Group 146">
              <a:extLst>
                <a:ext uri="{FF2B5EF4-FFF2-40B4-BE49-F238E27FC236}">
                  <a16:creationId xmlns="" xmlns:a16="http://schemas.microsoft.com/office/drawing/2014/main" id="{4649BBD3-0F0A-49A5-8EEE-B8187F06971A}"/>
                </a:ext>
              </a:extLst>
            </p:cNvPr>
            <p:cNvGrpSpPr>
              <a:grpSpLocks noChangeAspect="1"/>
            </p:cNvGrpSpPr>
            <p:nvPr/>
          </p:nvGrpSpPr>
          <p:grpSpPr bwMode="auto">
            <a:xfrm>
              <a:off x="13094221" y="1756391"/>
              <a:ext cx="142875" cy="144463"/>
              <a:chOff x="0" y="0"/>
              <a:chExt cx="227" cy="226"/>
            </a:xfrm>
          </p:grpSpPr>
          <p:sp>
            <p:nvSpPr>
              <p:cNvPr id="176" name="Oval 147">
                <a:extLst>
                  <a:ext uri="{FF2B5EF4-FFF2-40B4-BE49-F238E27FC236}">
                    <a16:creationId xmlns="" xmlns:a16="http://schemas.microsoft.com/office/drawing/2014/main" id="{BDBFAFF0-E6B1-4A83-920E-D0C850FFBE6C}"/>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77" name="Oval 148">
                <a:extLst>
                  <a:ext uri="{FF2B5EF4-FFF2-40B4-BE49-F238E27FC236}">
                    <a16:creationId xmlns="" xmlns:a16="http://schemas.microsoft.com/office/drawing/2014/main" id="{BAEAB87D-4707-4628-B3C2-E8764A996AA4}"/>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146" name="Oval 149">
              <a:extLst>
                <a:ext uri="{FF2B5EF4-FFF2-40B4-BE49-F238E27FC236}">
                  <a16:creationId xmlns="" xmlns:a16="http://schemas.microsoft.com/office/drawing/2014/main" id="{DB802769-1CDF-4531-8249-5C3264EDC68D}"/>
                </a:ext>
              </a:extLst>
            </p:cNvPr>
            <p:cNvSpPr>
              <a:spLocks noChangeAspect="1" noChangeArrowheads="1"/>
            </p:cNvSpPr>
            <p:nvPr/>
          </p:nvSpPr>
          <p:spPr bwMode="auto">
            <a:xfrm>
              <a:off x="13238684" y="1756391"/>
              <a:ext cx="142875" cy="1444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47" name="Line 150">
              <a:extLst>
                <a:ext uri="{FF2B5EF4-FFF2-40B4-BE49-F238E27FC236}">
                  <a16:creationId xmlns="" xmlns:a16="http://schemas.microsoft.com/office/drawing/2014/main" id="{18435A9C-9974-4248-857C-D7466C9DF5CE}"/>
                </a:ext>
              </a:extLst>
            </p:cNvPr>
            <p:cNvSpPr>
              <a:spLocks noChangeShapeType="1"/>
            </p:cNvSpPr>
            <p:nvPr/>
          </p:nvSpPr>
          <p:spPr bwMode="auto">
            <a:xfrm>
              <a:off x="13094221" y="175639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AutoShape 151">
              <a:extLst>
                <a:ext uri="{FF2B5EF4-FFF2-40B4-BE49-F238E27FC236}">
                  <a16:creationId xmlns="" xmlns:a16="http://schemas.microsoft.com/office/drawing/2014/main" id="{572B9CCF-B30E-4D76-B02D-BA514009A03F}"/>
                </a:ext>
              </a:extLst>
            </p:cNvPr>
            <p:cNvSpPr>
              <a:spLocks noChangeArrowheads="1"/>
            </p:cNvSpPr>
            <p:nvPr/>
          </p:nvSpPr>
          <p:spPr bwMode="auto">
            <a:xfrm>
              <a:off x="13381559" y="1756391"/>
              <a:ext cx="144462" cy="144463"/>
            </a:xfrm>
            <a:prstGeom prst="flowChartSummingJunction">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grpSp>
          <p:nvGrpSpPr>
            <p:cNvPr id="149" name="Group 152">
              <a:extLst>
                <a:ext uri="{FF2B5EF4-FFF2-40B4-BE49-F238E27FC236}">
                  <a16:creationId xmlns="" xmlns:a16="http://schemas.microsoft.com/office/drawing/2014/main" id="{3165FF53-DFFB-4DBE-8FDF-64987307F443}"/>
                </a:ext>
              </a:extLst>
            </p:cNvPr>
            <p:cNvGrpSpPr>
              <a:grpSpLocks/>
            </p:cNvGrpSpPr>
            <p:nvPr/>
          </p:nvGrpSpPr>
          <p:grpSpPr bwMode="auto">
            <a:xfrm>
              <a:off x="13092634" y="964229"/>
              <a:ext cx="649287" cy="146050"/>
              <a:chOff x="0" y="0"/>
              <a:chExt cx="409" cy="92"/>
            </a:xfrm>
          </p:grpSpPr>
          <p:sp>
            <p:nvSpPr>
              <p:cNvPr id="168" name="Oval 153">
                <a:extLst>
                  <a:ext uri="{FF2B5EF4-FFF2-40B4-BE49-F238E27FC236}">
                    <a16:creationId xmlns="" xmlns:a16="http://schemas.microsoft.com/office/drawing/2014/main" id="{95781DB3-599B-4235-BB7B-161466288490}"/>
                  </a:ext>
                </a:extLst>
              </p:cNvPr>
              <p:cNvSpPr>
                <a:spLocks noChangeAspect="1" noChangeArrowheads="1"/>
              </p:cNvSpPr>
              <p:nvPr/>
            </p:nvSpPr>
            <p:spPr bwMode="auto">
              <a:xfrm>
                <a:off x="227" y="1"/>
                <a:ext cx="91" cy="91"/>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69" name="Line 154">
                <a:extLst>
                  <a:ext uri="{FF2B5EF4-FFF2-40B4-BE49-F238E27FC236}">
                    <a16:creationId xmlns="" xmlns:a16="http://schemas.microsoft.com/office/drawing/2014/main" id="{F8BA2CB6-5138-4D7B-AC58-3FD3BE8E2326}"/>
                  </a:ext>
                </a:extLst>
              </p:cNvPr>
              <p:cNvSpPr>
                <a:spLocks noChangeAspect="1" noChangeShapeType="1"/>
              </p:cNvSpPr>
              <p:nvPr/>
            </p:nvSpPr>
            <p:spPr bwMode="auto">
              <a:xfrm>
                <a:off x="2" y="46"/>
                <a:ext cx="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Oval 155" descr="宽上对角线">
                <a:extLst>
                  <a:ext uri="{FF2B5EF4-FFF2-40B4-BE49-F238E27FC236}">
                    <a16:creationId xmlns="" xmlns:a16="http://schemas.microsoft.com/office/drawing/2014/main" id="{B3031D20-C6C1-475E-81D6-FBC87103BC52}"/>
                  </a:ext>
                </a:extLst>
              </p:cNvPr>
              <p:cNvSpPr>
                <a:spLocks noChangeAspect="1" noChangeArrowheads="1"/>
              </p:cNvSpPr>
              <p:nvPr/>
            </p:nvSpPr>
            <p:spPr bwMode="auto">
              <a:xfrm>
                <a:off x="318" y="1"/>
                <a:ext cx="91" cy="91"/>
              </a:xfrm>
              <a:prstGeom prst="ellipse">
                <a:avLst/>
              </a:prstGeom>
              <a:blipFill dpi="0" rotWithShape="0">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71" name="Line 156">
                <a:extLst>
                  <a:ext uri="{FF2B5EF4-FFF2-40B4-BE49-F238E27FC236}">
                    <a16:creationId xmlns="" xmlns:a16="http://schemas.microsoft.com/office/drawing/2014/main" id="{53C9C1AC-09CA-471B-B4A2-A0B25593A164}"/>
                  </a:ext>
                </a:extLst>
              </p:cNvPr>
              <p:cNvSpPr>
                <a:spLocks noChangeShapeType="1"/>
              </p:cNvSpPr>
              <p:nvPr/>
            </p:nvSpPr>
            <p:spPr bwMode="auto">
              <a:xfrm>
                <a:off x="0" y="1"/>
                <a:ext cx="0"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2" name="Group 157">
                <a:extLst>
                  <a:ext uri="{FF2B5EF4-FFF2-40B4-BE49-F238E27FC236}">
                    <a16:creationId xmlns="" xmlns:a16="http://schemas.microsoft.com/office/drawing/2014/main" id="{CECBFE85-C087-41E5-A13D-E79306A3DF7D}"/>
                  </a:ext>
                </a:extLst>
              </p:cNvPr>
              <p:cNvGrpSpPr>
                <a:grpSpLocks noChangeAspect="1"/>
              </p:cNvGrpSpPr>
              <p:nvPr/>
            </p:nvGrpSpPr>
            <p:grpSpPr bwMode="auto">
              <a:xfrm>
                <a:off x="46" y="0"/>
                <a:ext cx="90" cy="91"/>
                <a:chOff x="0" y="0"/>
                <a:chExt cx="227" cy="226"/>
              </a:xfrm>
            </p:grpSpPr>
            <p:sp>
              <p:nvSpPr>
                <p:cNvPr id="174" name="Oval 158">
                  <a:extLst>
                    <a:ext uri="{FF2B5EF4-FFF2-40B4-BE49-F238E27FC236}">
                      <a16:creationId xmlns="" xmlns:a16="http://schemas.microsoft.com/office/drawing/2014/main" id="{8170CF13-2D1E-43C1-A16A-AA3DB4331FB3}"/>
                    </a:ext>
                  </a:extLst>
                </p:cNvPr>
                <p:cNvSpPr>
                  <a:spLocks noChangeAspect="1" noChangeArrowheads="1"/>
                </p:cNvSpPr>
                <p:nvPr/>
              </p:nvSpPr>
              <p:spPr bwMode="auto">
                <a:xfrm>
                  <a:off x="0" y="0"/>
                  <a:ext cx="227" cy="22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75" name="Oval 159">
                  <a:extLst>
                    <a:ext uri="{FF2B5EF4-FFF2-40B4-BE49-F238E27FC236}">
                      <a16:creationId xmlns="" xmlns:a16="http://schemas.microsoft.com/office/drawing/2014/main" id="{5B466A7B-8009-4623-83F6-49E5A008BFDE}"/>
                    </a:ext>
                  </a:extLst>
                </p:cNvPr>
                <p:cNvSpPr>
                  <a:spLocks noChangeAspect="1" noChangeArrowheads="1"/>
                </p:cNvSpPr>
                <p:nvPr/>
              </p:nvSpPr>
              <p:spPr bwMode="auto">
                <a:xfrm>
                  <a:off x="46" y="45"/>
                  <a:ext cx="136" cy="1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p>
              </p:txBody>
            </p:sp>
          </p:grpSp>
          <p:sp>
            <p:nvSpPr>
              <p:cNvPr id="173" name="Oval 160">
                <a:extLst>
                  <a:ext uri="{FF2B5EF4-FFF2-40B4-BE49-F238E27FC236}">
                    <a16:creationId xmlns="" xmlns:a16="http://schemas.microsoft.com/office/drawing/2014/main" id="{F10E539C-4215-4493-BCB4-2EF888FDD4E9}"/>
                  </a:ext>
                </a:extLst>
              </p:cNvPr>
              <p:cNvSpPr>
                <a:spLocks noChangeAspect="1" noChangeArrowheads="1"/>
              </p:cNvSpPr>
              <p:nvPr/>
            </p:nvSpPr>
            <p:spPr bwMode="auto">
              <a:xfrm>
                <a:off x="136" y="0"/>
                <a:ext cx="90" cy="91"/>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grpSp>
        <p:sp>
          <p:nvSpPr>
            <p:cNvPr id="150" name="Rectangle 161">
              <a:extLst>
                <a:ext uri="{FF2B5EF4-FFF2-40B4-BE49-F238E27FC236}">
                  <a16:creationId xmlns="" xmlns:a16="http://schemas.microsoft.com/office/drawing/2014/main" id="{69CFFEE7-AB47-47B9-92D1-154AE92D5F4B}"/>
                </a:ext>
              </a:extLst>
            </p:cNvPr>
            <p:cNvSpPr>
              <a:spLocks noChangeArrowheads="1"/>
            </p:cNvSpPr>
            <p:nvPr/>
          </p:nvSpPr>
          <p:spPr bwMode="auto">
            <a:xfrm>
              <a:off x="13168834" y="2188191"/>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latin typeface="Times New Roman" panose="02020603050405020304" pitchFamily="18" charset="0"/>
                </a:rPr>
                <a:t>X</a:t>
              </a:r>
              <a:r>
                <a:rPr lang="en-US" altLang="zh-CN" sz="2400" b="1" baseline="-25000">
                  <a:latin typeface="Times New Roman" panose="02020603050405020304" pitchFamily="18" charset="0"/>
                </a:rPr>
                <a:t>II</a:t>
              </a:r>
            </a:p>
          </p:txBody>
        </p:sp>
        <p:sp>
          <p:nvSpPr>
            <p:cNvPr id="151" name="Line 162">
              <a:extLst>
                <a:ext uri="{FF2B5EF4-FFF2-40B4-BE49-F238E27FC236}">
                  <a16:creationId xmlns="" xmlns:a16="http://schemas.microsoft.com/office/drawing/2014/main" id="{968FF005-C973-4701-ADCB-0B30195A714E}"/>
                </a:ext>
              </a:extLst>
            </p:cNvPr>
            <p:cNvSpPr>
              <a:spLocks noChangeShapeType="1"/>
            </p:cNvSpPr>
            <p:nvPr/>
          </p:nvSpPr>
          <p:spPr bwMode="auto">
            <a:xfrm flipH="1">
              <a:off x="12517959" y="2043729"/>
              <a:ext cx="1081087"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Line 163">
              <a:extLst>
                <a:ext uri="{FF2B5EF4-FFF2-40B4-BE49-F238E27FC236}">
                  <a16:creationId xmlns="" xmlns:a16="http://schemas.microsoft.com/office/drawing/2014/main" id="{11950F5E-C70D-4A9D-931D-73F27E5FB8F9}"/>
                </a:ext>
              </a:extLst>
            </p:cNvPr>
            <p:cNvSpPr>
              <a:spLocks noChangeShapeType="1"/>
            </p:cNvSpPr>
            <p:nvPr/>
          </p:nvSpPr>
          <p:spPr bwMode="auto">
            <a:xfrm flipH="1">
              <a:off x="12373496" y="1251566"/>
              <a:ext cx="12969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 name="Line 164">
              <a:extLst>
                <a:ext uri="{FF2B5EF4-FFF2-40B4-BE49-F238E27FC236}">
                  <a16:creationId xmlns="" xmlns:a16="http://schemas.microsoft.com/office/drawing/2014/main" id="{7F82F868-20D9-420A-8AA2-7A04EA2AA36B}"/>
                </a:ext>
              </a:extLst>
            </p:cNvPr>
            <p:cNvSpPr>
              <a:spLocks noChangeShapeType="1"/>
            </p:cNvSpPr>
            <p:nvPr/>
          </p:nvSpPr>
          <p:spPr bwMode="auto">
            <a:xfrm>
              <a:off x="13599046" y="2043729"/>
              <a:ext cx="358775"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Line 166">
              <a:extLst>
                <a:ext uri="{FF2B5EF4-FFF2-40B4-BE49-F238E27FC236}">
                  <a16:creationId xmlns="" xmlns:a16="http://schemas.microsoft.com/office/drawing/2014/main" id="{C3980727-7C8C-4A99-9D35-43BA9227AA34}"/>
                </a:ext>
              </a:extLst>
            </p:cNvPr>
            <p:cNvSpPr>
              <a:spLocks noChangeShapeType="1"/>
            </p:cNvSpPr>
            <p:nvPr/>
          </p:nvSpPr>
          <p:spPr bwMode="auto">
            <a:xfrm>
              <a:off x="13094221" y="1972291"/>
              <a:ext cx="0" cy="1444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6" name="Line 167">
              <a:extLst>
                <a:ext uri="{FF2B5EF4-FFF2-40B4-BE49-F238E27FC236}">
                  <a16:creationId xmlns="" xmlns:a16="http://schemas.microsoft.com/office/drawing/2014/main" id="{3B8D6CC7-2747-4727-9DF2-D98F7208E661}"/>
                </a:ext>
              </a:extLst>
            </p:cNvPr>
            <p:cNvSpPr>
              <a:spLocks noChangeShapeType="1"/>
            </p:cNvSpPr>
            <p:nvPr/>
          </p:nvSpPr>
          <p:spPr bwMode="auto">
            <a:xfrm>
              <a:off x="13094221" y="1180129"/>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Line 168">
              <a:extLst>
                <a:ext uri="{FF2B5EF4-FFF2-40B4-BE49-F238E27FC236}">
                  <a16:creationId xmlns="" xmlns:a16="http://schemas.microsoft.com/office/drawing/2014/main" id="{33B01326-EF82-4E50-BF95-2291D04E0A02}"/>
                </a:ext>
              </a:extLst>
            </p:cNvPr>
            <p:cNvSpPr>
              <a:spLocks noChangeShapeType="1"/>
            </p:cNvSpPr>
            <p:nvPr/>
          </p:nvSpPr>
          <p:spPr bwMode="auto">
            <a:xfrm>
              <a:off x="6253684" y="1251566"/>
              <a:ext cx="720725"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Line 169">
              <a:extLst>
                <a:ext uri="{FF2B5EF4-FFF2-40B4-BE49-F238E27FC236}">
                  <a16:creationId xmlns="" xmlns:a16="http://schemas.microsoft.com/office/drawing/2014/main" id="{092CC9F4-1FC7-4B48-AAAC-96F28BDDF608}"/>
                </a:ext>
              </a:extLst>
            </p:cNvPr>
            <p:cNvSpPr>
              <a:spLocks noChangeShapeType="1"/>
            </p:cNvSpPr>
            <p:nvPr/>
          </p:nvSpPr>
          <p:spPr bwMode="auto">
            <a:xfrm>
              <a:off x="6253684" y="2043729"/>
              <a:ext cx="4333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Rectangle 170">
              <a:extLst>
                <a:ext uri="{FF2B5EF4-FFF2-40B4-BE49-F238E27FC236}">
                  <a16:creationId xmlns="" xmlns:a16="http://schemas.microsoft.com/office/drawing/2014/main" id="{029DB575-05CF-4AF8-B456-6656B31ECD9B}"/>
                </a:ext>
              </a:extLst>
            </p:cNvPr>
            <p:cNvSpPr>
              <a:spLocks noChangeArrowheads="1"/>
            </p:cNvSpPr>
            <p:nvPr/>
          </p:nvSpPr>
          <p:spPr bwMode="auto">
            <a:xfrm>
              <a:off x="12737034" y="746741"/>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latin typeface="Times New Roman" panose="02020603050405020304" pitchFamily="18" charset="0"/>
                </a:rPr>
                <a:t>X</a:t>
              </a:r>
              <a:r>
                <a:rPr lang="en-US" altLang="zh-CN" sz="2400" b="1" baseline="-25000" dirty="0">
                  <a:latin typeface="Times New Roman" panose="02020603050405020304" pitchFamily="18" charset="0"/>
                </a:rPr>
                <a:t>I</a:t>
              </a:r>
            </a:p>
          </p:txBody>
        </p:sp>
        <p:sp>
          <p:nvSpPr>
            <p:cNvPr id="160" name="Oval 171">
              <a:extLst>
                <a:ext uri="{FF2B5EF4-FFF2-40B4-BE49-F238E27FC236}">
                  <a16:creationId xmlns="" xmlns:a16="http://schemas.microsoft.com/office/drawing/2014/main" id="{ABA86DAF-29F9-4930-AB9F-DA4EED7F21C0}"/>
                </a:ext>
              </a:extLst>
            </p:cNvPr>
            <p:cNvSpPr>
              <a:spLocks noChangeArrowheads="1"/>
            </p:cNvSpPr>
            <p:nvPr/>
          </p:nvSpPr>
          <p:spPr bwMode="auto">
            <a:xfrm>
              <a:off x="7982471" y="1180129"/>
              <a:ext cx="144463" cy="144462"/>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161" name="Line 172">
              <a:extLst>
                <a:ext uri="{FF2B5EF4-FFF2-40B4-BE49-F238E27FC236}">
                  <a16:creationId xmlns="" xmlns:a16="http://schemas.microsoft.com/office/drawing/2014/main" id="{5CE6B90B-1DF0-4EEB-850F-B4B409B3251E}"/>
                </a:ext>
              </a:extLst>
            </p:cNvPr>
            <p:cNvSpPr>
              <a:spLocks noChangeShapeType="1"/>
            </p:cNvSpPr>
            <p:nvPr/>
          </p:nvSpPr>
          <p:spPr bwMode="auto">
            <a:xfrm>
              <a:off x="8055496" y="1180129"/>
              <a:ext cx="0"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Rectangle 173">
              <a:extLst>
                <a:ext uri="{FF2B5EF4-FFF2-40B4-BE49-F238E27FC236}">
                  <a16:creationId xmlns="" xmlns:a16="http://schemas.microsoft.com/office/drawing/2014/main" id="{F15FCCDC-0408-45A6-A25D-6A756D13A714}"/>
                </a:ext>
              </a:extLst>
            </p:cNvPr>
            <p:cNvSpPr>
              <a:spLocks noChangeArrowheads="1"/>
            </p:cNvSpPr>
            <p:nvPr/>
          </p:nvSpPr>
          <p:spPr bwMode="auto">
            <a:xfrm>
              <a:off x="6614046" y="1251566"/>
              <a:ext cx="4318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IAG</a:t>
              </a:r>
            </a:p>
          </p:txBody>
        </p:sp>
        <p:sp>
          <p:nvSpPr>
            <p:cNvPr id="163" name="Rectangle 174">
              <a:extLst>
                <a:ext uri="{FF2B5EF4-FFF2-40B4-BE49-F238E27FC236}">
                  <a16:creationId xmlns="" xmlns:a16="http://schemas.microsoft.com/office/drawing/2014/main" id="{005E2656-CFDA-4ABC-85BA-1A0958B86029}"/>
                </a:ext>
              </a:extLst>
            </p:cNvPr>
            <p:cNvSpPr>
              <a:spLocks noChangeArrowheads="1"/>
            </p:cNvSpPr>
            <p:nvPr/>
          </p:nvSpPr>
          <p:spPr bwMode="auto">
            <a:xfrm>
              <a:off x="6614046" y="1756391"/>
              <a:ext cx="4318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latin typeface="宋体" panose="02010600030101010101" pitchFamily="2" charset="-122"/>
                </a:rPr>
                <a:t>IIAG</a:t>
              </a:r>
            </a:p>
          </p:txBody>
        </p:sp>
        <p:sp>
          <p:nvSpPr>
            <p:cNvPr id="164" name="Rectangle 175">
              <a:extLst>
                <a:ext uri="{FF2B5EF4-FFF2-40B4-BE49-F238E27FC236}">
                  <a16:creationId xmlns="" xmlns:a16="http://schemas.microsoft.com/office/drawing/2014/main" id="{DE1D7FF6-B05F-4520-9027-8F3061A904A8}"/>
                </a:ext>
              </a:extLst>
            </p:cNvPr>
            <p:cNvSpPr>
              <a:spLocks noChangeArrowheads="1"/>
            </p:cNvSpPr>
            <p:nvPr/>
          </p:nvSpPr>
          <p:spPr bwMode="auto">
            <a:xfrm>
              <a:off x="8992121" y="1756391"/>
              <a:ext cx="4318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00">
                  <a:latin typeface="宋体" panose="02010600030101010101" pitchFamily="2" charset="-122"/>
                </a:rPr>
                <a:t>1/19WG</a:t>
              </a:r>
            </a:p>
          </p:txBody>
        </p:sp>
        <p:sp>
          <p:nvSpPr>
            <p:cNvPr id="165" name="Rectangle 176">
              <a:extLst>
                <a:ext uri="{FF2B5EF4-FFF2-40B4-BE49-F238E27FC236}">
                  <a16:creationId xmlns="" xmlns:a16="http://schemas.microsoft.com/office/drawing/2014/main" id="{4DAA25C7-DC1F-4D50-BE69-702693EDD0AC}"/>
                </a:ext>
              </a:extLst>
            </p:cNvPr>
            <p:cNvSpPr>
              <a:spLocks noChangeArrowheads="1"/>
            </p:cNvSpPr>
            <p:nvPr/>
          </p:nvSpPr>
          <p:spPr bwMode="auto">
            <a:xfrm>
              <a:off x="12087746" y="2259629"/>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latin typeface="Times New Roman" panose="02020603050405020304" pitchFamily="18" charset="0"/>
                </a:rPr>
                <a:t>S</a:t>
              </a:r>
              <a:r>
                <a:rPr lang="en-US" altLang="zh-CN" sz="2400" b="1" baseline="-25000">
                  <a:latin typeface="Times New Roman" panose="02020603050405020304" pitchFamily="18" charset="0"/>
                </a:rPr>
                <a:t>III</a:t>
              </a:r>
            </a:p>
          </p:txBody>
        </p:sp>
        <p:sp>
          <p:nvSpPr>
            <p:cNvPr id="166" name="Line 177">
              <a:extLst>
                <a:ext uri="{FF2B5EF4-FFF2-40B4-BE49-F238E27FC236}">
                  <a16:creationId xmlns="" xmlns:a16="http://schemas.microsoft.com/office/drawing/2014/main" id="{DA40D2A8-9692-4FEA-88F0-D24C76F77D68}"/>
                </a:ext>
              </a:extLst>
            </p:cNvPr>
            <p:cNvSpPr>
              <a:spLocks noChangeShapeType="1"/>
            </p:cNvSpPr>
            <p:nvPr/>
          </p:nvSpPr>
          <p:spPr bwMode="auto">
            <a:xfrm>
              <a:off x="7264921" y="1323004"/>
              <a:ext cx="5111750" cy="0"/>
            </a:xfrm>
            <a:prstGeom prst="line">
              <a:avLst/>
            </a:prstGeom>
            <a:noFill/>
            <a:ln w="28575">
              <a:solidFill>
                <a:srgbClr val="0099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85">
              <a:extLst>
                <a:ext uri="{FF2B5EF4-FFF2-40B4-BE49-F238E27FC236}">
                  <a16:creationId xmlns="" xmlns:a16="http://schemas.microsoft.com/office/drawing/2014/main" id="{57991A35-6E55-4336-97BE-49DBC7954665}"/>
                </a:ext>
              </a:extLst>
            </p:cNvPr>
            <p:cNvSpPr>
              <a:spLocks noChangeShapeType="1"/>
            </p:cNvSpPr>
            <p:nvPr/>
          </p:nvSpPr>
          <p:spPr bwMode="auto">
            <a:xfrm>
              <a:off x="7336359" y="2043729"/>
              <a:ext cx="5113337" cy="0"/>
            </a:xfrm>
            <a:prstGeom prst="line">
              <a:avLst/>
            </a:prstGeom>
            <a:noFill/>
            <a:ln w="28575">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矩形 1"/>
          <p:cNvSpPr/>
          <p:nvPr/>
        </p:nvSpPr>
        <p:spPr>
          <a:xfrm>
            <a:off x="4890020" y="4287164"/>
            <a:ext cx="7344304" cy="1200329"/>
          </a:xfrm>
          <a:prstGeom prst="rect">
            <a:avLst/>
          </a:prstGeom>
        </p:spPr>
        <p:txBody>
          <a:bodyPr wrap="square">
            <a:spAutoFit/>
          </a:bodyPr>
          <a:lstStyle/>
          <a:p>
            <a:pPr marL="0" lvl="2"/>
            <a:r>
              <a:rPr lang="zh-CN" altLang="en-US" sz="2400" dirty="0">
                <a:latin typeface="微软雅黑" panose="020B0503020204020204" pitchFamily="34" charset="-122"/>
                <a:ea typeface="微软雅黑" panose="020B0503020204020204" pitchFamily="34" charset="-122"/>
              </a:rPr>
              <a:t>每条</a:t>
            </a:r>
            <a:r>
              <a:rPr lang="zh-CN" altLang="en-US" sz="2400" dirty="0">
                <a:solidFill>
                  <a:srgbClr val="FF0000"/>
                </a:solidFill>
                <a:latin typeface="微软雅黑" panose="020B0503020204020204" pitchFamily="34" charset="-122"/>
                <a:ea typeface="微软雅黑" panose="020B0503020204020204" pitchFamily="34" charset="-122"/>
              </a:rPr>
              <a:t>进路始端都有一架信号机来防护</a:t>
            </a:r>
            <a:r>
              <a:rPr lang="zh-CN" altLang="en-US" sz="2400" dirty="0">
                <a:latin typeface="微软雅黑" panose="020B0503020204020204" pitchFamily="34" charset="-122"/>
                <a:ea typeface="微软雅黑" panose="020B0503020204020204" pitchFamily="34" charset="-122"/>
              </a:rPr>
              <a:t>该进路：</a:t>
            </a:r>
          </a:p>
          <a:p>
            <a:pPr marL="0" lvl="3"/>
            <a:r>
              <a:rPr lang="zh-CN" altLang="en-US" sz="2400" dirty="0">
                <a:latin typeface="微软雅黑" panose="020B0503020204020204" pitchFamily="34" charset="-122"/>
                <a:ea typeface="微软雅黑" panose="020B0503020204020204" pitchFamily="34" charset="-122"/>
              </a:rPr>
              <a:t>信号机</a:t>
            </a:r>
            <a:r>
              <a:rPr lang="zh-CN" altLang="en-US" sz="2400" dirty="0">
                <a:solidFill>
                  <a:srgbClr val="FF0000"/>
                </a:solidFill>
                <a:latin typeface="微软雅黑" panose="020B0503020204020204" pitchFamily="34" charset="-122"/>
                <a:ea typeface="微软雅黑" panose="020B0503020204020204" pitchFamily="34" charset="-122"/>
              </a:rPr>
              <a:t>点禁止灯光时进路不安全，车列不能进入</a:t>
            </a:r>
            <a:r>
              <a:rPr lang="zh-CN" altLang="en-US" sz="2400" dirty="0" smtClean="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0" lvl="3"/>
            <a:r>
              <a:rPr lang="zh-CN" altLang="en-US" sz="2400" dirty="0">
                <a:latin typeface="微软雅黑" panose="020B0503020204020204" pitchFamily="34" charset="-122"/>
                <a:ea typeface="微软雅黑" panose="020B0503020204020204" pitchFamily="34" charset="-122"/>
              </a:rPr>
              <a:t>信号机</a:t>
            </a:r>
            <a:r>
              <a:rPr lang="zh-CN" altLang="en-US" sz="2400" dirty="0">
                <a:solidFill>
                  <a:srgbClr val="FF0000"/>
                </a:solidFill>
                <a:latin typeface="微软雅黑" panose="020B0503020204020204" pitchFamily="34" charset="-122"/>
                <a:ea typeface="微软雅黑" panose="020B0503020204020204" pitchFamily="34" charset="-122"/>
              </a:rPr>
              <a:t>点允许灯光时进路安全，车列可以进入进路</a:t>
            </a:r>
            <a:r>
              <a:rPr lang="zh-CN" altLang="en-US" sz="2400" dirty="0">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rotWithShape="1">
          <a:blip r:embed="rId3"/>
          <a:srcRect l="3329"/>
          <a:stretch/>
        </p:blipFill>
        <p:spPr>
          <a:xfrm>
            <a:off x="39989" y="2006394"/>
            <a:ext cx="4609945" cy="3206863"/>
          </a:xfrm>
          <a:prstGeom prst="rect">
            <a:avLst/>
          </a:prstGeom>
        </p:spPr>
      </p:pic>
    </p:spTree>
    <p:extLst>
      <p:ext uri="{BB962C8B-B14F-4D97-AF65-F5344CB8AC3E}">
        <p14:creationId xmlns:p14="http://schemas.microsoft.com/office/powerpoint/2010/main" val="1622334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a:off x="-12680" y="0"/>
            <a:ext cx="386676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2.3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应用</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场景</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停车保证</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圆角矩形 75"/>
          <p:cNvSpPr/>
          <p:nvPr/>
        </p:nvSpPr>
        <p:spPr>
          <a:xfrm>
            <a:off x="595894" y="872471"/>
            <a:ext cx="10533487" cy="1246187"/>
          </a:xfrm>
          <a:prstGeom prst="roundRect">
            <a:avLst/>
          </a:pr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lIns="247651" tIns="184651" rIns="308476" bIns="184653" spcCol="1270" anchor="ctr"/>
          <a:lstStyle/>
          <a:p>
            <a:pPr marL="0" lvl="1" algn="ctr" defTabSz="1066800">
              <a:lnSpc>
                <a:spcPct val="90000"/>
              </a:lnSpc>
              <a:spcAft>
                <a:spcPct val="15000"/>
              </a:spcAft>
              <a:defRPr/>
            </a:pPr>
            <a:r>
              <a:rPr lang="zh-CN" altLang="en-US" sz="2400" dirty="0">
                <a:latin typeface="华文宋体" panose="02010600040101010101" pitchFamily="2" charset="-122"/>
                <a:ea typeface="华文宋体" panose="02010600040101010101" pitchFamily="2" charset="-122"/>
                <a:cs typeface="Times New Roman" panose="02020603050405020304" pitchFamily="18" charset="0"/>
              </a:rPr>
              <a:t>人解接近锁闭的进路时，联锁向</a:t>
            </a:r>
            <a:r>
              <a:rPr lang="en-US" altLang="zh-CN" sz="2400" dirty="0">
                <a:latin typeface="华文宋体" panose="02010600040101010101" pitchFamily="2" charset="-122"/>
                <a:ea typeface="华文宋体" panose="02010600040101010101" pitchFamily="2" charset="-122"/>
                <a:cs typeface="Times New Roman" panose="02020603050405020304" pitchFamily="18" charset="0"/>
              </a:rPr>
              <a:t>ZC</a:t>
            </a:r>
            <a:r>
              <a:rPr lang="zh-CN" altLang="en-US" sz="2400" dirty="0">
                <a:latin typeface="华文宋体" panose="02010600040101010101" pitchFamily="2" charset="-122"/>
                <a:ea typeface="华文宋体" panose="02010600040101010101" pitchFamily="2" charset="-122"/>
                <a:cs typeface="Times New Roman" panose="02020603050405020304" pitchFamily="18" charset="0"/>
              </a:rPr>
              <a:t>发送停车保证申请，在得到</a:t>
            </a:r>
            <a:r>
              <a:rPr lang="en-US" altLang="zh-CN" sz="2400" dirty="0">
                <a:latin typeface="华文宋体" panose="02010600040101010101" pitchFamily="2" charset="-122"/>
                <a:ea typeface="华文宋体" panose="02010600040101010101" pitchFamily="2" charset="-122"/>
                <a:cs typeface="Times New Roman" panose="02020603050405020304" pitchFamily="18" charset="0"/>
              </a:rPr>
              <a:t>ZC</a:t>
            </a:r>
            <a:r>
              <a:rPr lang="zh-CN" altLang="en-US" sz="2400" dirty="0">
                <a:latin typeface="华文宋体" panose="02010600040101010101" pitchFamily="2" charset="-122"/>
                <a:ea typeface="华文宋体" panose="02010600040101010101" pitchFamily="2" charset="-122"/>
                <a:cs typeface="Times New Roman" panose="02020603050405020304" pitchFamily="18" charset="0"/>
              </a:rPr>
              <a:t>的允许后，联锁立即解锁该进路，提高运营效率。</a:t>
            </a:r>
            <a:endParaRPr lang="zh-CN" altLang="en-US" sz="2400" dirty="0">
              <a:latin typeface="华文宋体" panose="02010600040101010101" pitchFamily="2" charset="-122"/>
              <a:ea typeface="华文宋体" panose="02010600040101010101" pitchFamily="2" charset="-122"/>
            </a:endParaRPr>
          </a:p>
        </p:txBody>
      </p:sp>
      <p:graphicFrame>
        <p:nvGraphicFramePr>
          <p:cNvPr id="78" name="Object 7"/>
          <p:cNvGraphicFramePr>
            <a:graphicFrameLocks noChangeAspect="1"/>
          </p:cNvGraphicFramePr>
          <p:nvPr>
            <p:extLst>
              <p:ext uri="{D42A27DB-BD31-4B8C-83A1-F6EECF244321}">
                <p14:modId xmlns:p14="http://schemas.microsoft.com/office/powerpoint/2010/main" val="2823193109"/>
              </p:ext>
            </p:extLst>
          </p:nvPr>
        </p:nvGraphicFramePr>
        <p:xfrm>
          <a:off x="595894" y="4589878"/>
          <a:ext cx="5510213" cy="1595438"/>
        </p:xfrm>
        <a:graphic>
          <a:graphicData uri="http://schemas.openxmlformats.org/presentationml/2006/ole">
            <mc:AlternateContent xmlns:mc="http://schemas.openxmlformats.org/markup-compatibility/2006">
              <mc:Choice xmlns:v="urn:schemas-microsoft-com:vml" Requires="v">
                <p:oleObj spid="_x0000_s1060" name="Visio" r:id="rId3" imgW="4610250" imgH="1334668" progId="Visio.Drawing.11">
                  <p:embed/>
                </p:oleObj>
              </mc:Choice>
              <mc:Fallback>
                <p:oleObj name="Visio" r:id="rId3" imgW="4610250" imgH="133466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94" y="4589878"/>
                        <a:ext cx="5510213" cy="159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l" rotWithShape="0">
                                <a:schemeClr val="bg2">
                                  <a:alpha val="50000"/>
                                </a:schemeClr>
                              </a:outerShdw>
                            </a:effectLst>
                          </a14:hiddenEffects>
                        </a:ext>
                      </a:extLst>
                    </p:spPr>
                  </p:pic>
                </p:oleObj>
              </mc:Fallback>
            </mc:AlternateContent>
          </a:graphicData>
        </a:graphic>
      </p:graphicFrame>
      <p:graphicFrame>
        <p:nvGraphicFramePr>
          <p:cNvPr id="79" name="Object 8"/>
          <p:cNvGraphicFramePr>
            <a:graphicFrameLocks noChangeAspect="1"/>
          </p:cNvGraphicFramePr>
          <p:nvPr>
            <p:extLst>
              <p:ext uri="{D42A27DB-BD31-4B8C-83A1-F6EECF244321}">
                <p14:modId xmlns:p14="http://schemas.microsoft.com/office/powerpoint/2010/main" val="39721307"/>
              </p:ext>
            </p:extLst>
          </p:nvPr>
        </p:nvGraphicFramePr>
        <p:xfrm>
          <a:off x="595894" y="2501711"/>
          <a:ext cx="5514975" cy="1603375"/>
        </p:xfrm>
        <a:graphic>
          <a:graphicData uri="http://schemas.openxmlformats.org/presentationml/2006/ole">
            <mc:AlternateContent xmlns:mc="http://schemas.openxmlformats.org/markup-compatibility/2006">
              <mc:Choice xmlns:v="urn:schemas-microsoft-com:vml" Requires="v">
                <p:oleObj spid="_x0000_s1061" name="Visio" r:id="rId5" imgW="4610050" imgH="1340490" progId="Visio.Drawing.11">
                  <p:embed/>
                </p:oleObj>
              </mc:Choice>
              <mc:Fallback>
                <p:oleObj name="Visio" r:id="rId5" imgW="4610050" imgH="134049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894" y="2501711"/>
                        <a:ext cx="5514975"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kx="3284103" algn="bl" rotWithShape="0">
                                <a:schemeClr val="bg2">
                                  <a:alpha val="50000"/>
                                </a:schemeClr>
                              </a:outerShdw>
                            </a:effectLst>
                          </a14:hiddenEffects>
                        </a:ext>
                      </a:extLst>
                    </p:spPr>
                  </p:pic>
                </p:oleObj>
              </mc:Fallback>
            </mc:AlternateContent>
          </a:graphicData>
        </a:graphic>
      </p:graphicFrame>
      <p:sp>
        <p:nvSpPr>
          <p:cNvPr id="80" name="TextBox 7"/>
          <p:cNvSpPr txBox="1"/>
          <p:nvPr/>
        </p:nvSpPr>
        <p:spPr>
          <a:xfrm>
            <a:off x="2490542" y="4120914"/>
            <a:ext cx="1276350" cy="369887"/>
          </a:xfrm>
          <a:prstGeom prst="rect">
            <a:avLst/>
          </a:prstGeom>
          <a:noFill/>
        </p:spPr>
        <p:txBody>
          <a:bodyPr>
            <a:spAutoFit/>
          </a:bodyPr>
          <a:lstStyle/>
          <a:p>
            <a:pPr>
              <a:defRPr/>
            </a:pPr>
            <a:r>
              <a:rPr lang="zh-CN" altLang="en-US" dirty="0">
                <a:solidFill>
                  <a:schemeClr val="accent1">
                    <a:lumMod val="75000"/>
                  </a:schemeClr>
                </a:solidFill>
                <a:latin typeface="华文宋体" panose="02010600040101010101" pitchFamily="2" charset="-122"/>
                <a:ea typeface="华文宋体" panose="02010600040101010101" pitchFamily="2" charset="-122"/>
              </a:rPr>
              <a:t>总人解前</a:t>
            </a:r>
          </a:p>
        </p:txBody>
      </p:sp>
      <p:sp>
        <p:nvSpPr>
          <p:cNvPr id="81" name="TextBox 8"/>
          <p:cNvSpPr txBox="1"/>
          <p:nvPr/>
        </p:nvSpPr>
        <p:spPr>
          <a:xfrm>
            <a:off x="2490542" y="6201815"/>
            <a:ext cx="1276350" cy="369887"/>
          </a:xfrm>
          <a:prstGeom prst="rect">
            <a:avLst/>
          </a:prstGeom>
          <a:noFill/>
        </p:spPr>
        <p:txBody>
          <a:bodyPr>
            <a:spAutoFit/>
          </a:bodyPr>
          <a:lstStyle/>
          <a:p>
            <a:pPr>
              <a:defRPr/>
            </a:pPr>
            <a:r>
              <a:rPr lang="zh-CN" altLang="en-US" dirty="0">
                <a:solidFill>
                  <a:schemeClr val="accent1">
                    <a:lumMod val="75000"/>
                  </a:schemeClr>
                </a:solidFill>
                <a:latin typeface="华文宋体" panose="02010600040101010101" pitchFamily="2" charset="-122"/>
                <a:ea typeface="华文宋体" panose="02010600040101010101" pitchFamily="2" charset="-122"/>
              </a:rPr>
              <a:t>总人解后</a:t>
            </a:r>
          </a:p>
        </p:txBody>
      </p:sp>
      <p:pic>
        <p:nvPicPr>
          <p:cNvPr id="2" name="图片 1"/>
          <p:cNvPicPr>
            <a:picLocks noChangeAspect="1"/>
          </p:cNvPicPr>
          <p:nvPr/>
        </p:nvPicPr>
        <p:blipFill>
          <a:blip r:embed="rId7"/>
          <a:stretch>
            <a:fillRect/>
          </a:stretch>
        </p:blipFill>
        <p:spPr>
          <a:xfrm>
            <a:off x="6410191" y="2259115"/>
            <a:ext cx="5477681" cy="4312587"/>
          </a:xfrm>
          <a:prstGeom prst="rect">
            <a:avLst/>
          </a:prstGeom>
        </p:spPr>
      </p:pic>
    </p:spTree>
    <p:extLst>
      <p:ext uri="{BB962C8B-B14F-4D97-AF65-F5344CB8AC3E}">
        <p14:creationId xmlns:p14="http://schemas.microsoft.com/office/powerpoint/2010/main" val="2939488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a:off x="-12680" y="0"/>
            <a:ext cx="4943982"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2.3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应用</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场景</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站台门安全防护</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TextBox 7"/>
          <p:cNvSpPr txBox="1">
            <a:spLocks noChangeArrowheads="1"/>
          </p:cNvSpPr>
          <p:nvPr/>
        </p:nvSpPr>
        <p:spPr bwMode="auto">
          <a:xfrm>
            <a:off x="1229454" y="1265006"/>
            <a:ext cx="973309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l"/>
            </a:pPr>
            <a:r>
              <a:rPr lang="zh-CN" altLang="en-US" sz="2400" dirty="0" smtClean="0">
                <a:solidFill>
                  <a:srgbClr val="27658A"/>
                </a:solidFill>
                <a:ea typeface="微软雅黑" panose="020B0503020204020204" pitchFamily="34" charset="-122"/>
              </a:rPr>
              <a:t>站台</a:t>
            </a:r>
            <a:r>
              <a:rPr lang="zh-CN" altLang="en-US" sz="2400" dirty="0">
                <a:solidFill>
                  <a:srgbClr val="27658A"/>
                </a:solidFill>
                <a:ea typeface="微软雅黑" panose="020B0503020204020204" pitchFamily="34" charset="-122"/>
              </a:rPr>
              <a:t>两端和中间分别设置了</a:t>
            </a:r>
            <a:r>
              <a:rPr lang="en-US" altLang="zh-CN" sz="2400" dirty="0">
                <a:solidFill>
                  <a:srgbClr val="27658A"/>
                </a:solidFill>
                <a:ea typeface="微软雅黑" panose="020B0503020204020204" pitchFamily="34" charset="-122"/>
              </a:rPr>
              <a:t>EMP</a:t>
            </a:r>
            <a:r>
              <a:rPr lang="zh-CN" altLang="en-US" sz="2400" dirty="0">
                <a:solidFill>
                  <a:srgbClr val="27658A"/>
                </a:solidFill>
                <a:ea typeface="微软雅黑" panose="020B0503020204020204" pitchFamily="34" charset="-122"/>
              </a:rPr>
              <a:t>按钮用于紧急情况下封闭站台；</a:t>
            </a:r>
            <a:endParaRPr lang="en-US" altLang="zh-CN" sz="2400" dirty="0">
              <a:solidFill>
                <a:srgbClr val="27658A"/>
              </a:solidFill>
              <a:ea typeface="微软雅黑" panose="020B0503020204020204" pitchFamily="34" charset="-122"/>
            </a:endParaRPr>
          </a:p>
          <a:p>
            <a:pPr>
              <a:buFont typeface="Wingdings" panose="05000000000000000000" pitchFamily="2" charset="2"/>
              <a:buChar char="l"/>
            </a:pPr>
            <a:r>
              <a:rPr lang="zh-CN" altLang="en-US" sz="2400" dirty="0">
                <a:solidFill>
                  <a:srgbClr val="27658A"/>
                </a:solidFill>
                <a:ea typeface="微软雅黑" panose="020B0503020204020204" pitchFamily="34" charset="-122"/>
              </a:rPr>
              <a:t>车站综控室设置了</a:t>
            </a:r>
            <a:r>
              <a:rPr lang="en-US" altLang="zh-CN" sz="2400" dirty="0">
                <a:solidFill>
                  <a:srgbClr val="27658A"/>
                </a:solidFill>
                <a:ea typeface="微软雅黑" panose="020B0503020204020204" pitchFamily="34" charset="-122"/>
              </a:rPr>
              <a:t>SPKS</a:t>
            </a:r>
            <a:r>
              <a:rPr lang="zh-CN" altLang="en-US" sz="2400" dirty="0">
                <a:solidFill>
                  <a:srgbClr val="27658A"/>
                </a:solidFill>
                <a:ea typeface="微软雅黑" panose="020B0503020204020204" pitchFamily="34" charset="-122"/>
              </a:rPr>
              <a:t>开关，用于人员进入轨行区作业的安全</a:t>
            </a:r>
            <a:r>
              <a:rPr lang="zh-CN" altLang="en-US" sz="2400" dirty="0" smtClean="0">
                <a:solidFill>
                  <a:srgbClr val="27658A"/>
                </a:solidFill>
                <a:ea typeface="微软雅黑" panose="020B0503020204020204" pitchFamily="34" charset="-122"/>
              </a:rPr>
              <a:t>防护</a:t>
            </a:r>
            <a:r>
              <a:rPr lang="zh-CN" altLang="en-US" sz="2400" dirty="0">
                <a:solidFill>
                  <a:srgbClr val="27658A"/>
                </a:solidFill>
                <a:ea typeface="微软雅黑" panose="020B0503020204020204" pitchFamily="34" charset="-122"/>
              </a:rPr>
              <a:t>；</a:t>
            </a:r>
            <a:endParaRPr lang="en-US" altLang="zh-CN" sz="2400" dirty="0" smtClean="0">
              <a:solidFill>
                <a:srgbClr val="27658A"/>
              </a:solidFill>
              <a:ea typeface="微软雅黑" panose="020B0503020204020204" pitchFamily="34" charset="-122"/>
            </a:endParaRPr>
          </a:p>
          <a:p>
            <a:pPr>
              <a:buFont typeface="Wingdings" panose="05000000000000000000" pitchFamily="2" charset="2"/>
              <a:buChar char="l"/>
            </a:pPr>
            <a:r>
              <a:rPr lang="zh-CN" altLang="en-US" sz="2400" dirty="0" smtClean="0">
                <a:solidFill>
                  <a:srgbClr val="27658A"/>
                </a:solidFill>
                <a:latin typeface="微软雅黑" panose="020B0503020204020204" pitchFamily="34" charset="-122"/>
                <a:ea typeface="微软雅黑" panose="020B0503020204020204" pitchFamily="34" charset="-122"/>
              </a:rPr>
              <a:t>站台设置半高安全门或全封闭屏蔽门，防止乘客意外跌落；</a:t>
            </a:r>
            <a:endParaRPr lang="en-US" altLang="zh-CN" sz="2800" dirty="0">
              <a:solidFill>
                <a:srgbClr val="4C5E8A"/>
              </a:solidFill>
              <a:latin typeface="微软雅黑" panose="020B0503020204020204" pitchFamily="34" charset="-122"/>
              <a:ea typeface="微软雅黑" panose="020B0503020204020204" pitchFamily="34" charset="-122"/>
            </a:endParaRPr>
          </a:p>
        </p:txBody>
      </p:sp>
      <p:sp>
        <p:nvSpPr>
          <p:cNvPr id="18" name="Text Box 16"/>
          <p:cNvSpPr txBox="1">
            <a:spLocks noChangeArrowheads="1"/>
          </p:cNvSpPr>
          <p:nvPr/>
        </p:nvSpPr>
        <p:spPr bwMode="auto">
          <a:xfrm>
            <a:off x="446880" y="3095625"/>
            <a:ext cx="1490663" cy="522288"/>
          </a:xfrm>
          <a:prstGeom prst="rect">
            <a:avLst/>
          </a:prstGeom>
          <a:noFill/>
          <a:ln w="9525" cmpd="sng">
            <a:noFill/>
            <a:miter lim="800000"/>
            <a:headEnd/>
            <a:tailEnd/>
          </a:ln>
          <a:effectLst/>
        </p:spPr>
        <p:txBody>
          <a:bodyPr>
            <a:spAutoFit/>
          </a:bodyPr>
          <a:lstStyle/>
          <a:p>
            <a:pPr>
              <a:defRPr/>
            </a:pPr>
            <a:r>
              <a:rPr lang="zh-CN" altLang="en-US" sz="1400" dirty="0">
                <a:solidFill>
                  <a:srgbClr val="FF0000"/>
                </a:solidFill>
                <a:latin typeface="微软雅黑" panose="020B0503020204020204" pitchFamily="34" charset="-122"/>
                <a:ea typeface="微软雅黑" panose="020B0503020204020204" pitchFamily="34" charset="-122"/>
                <a:sym typeface="微软雅黑" pitchFamily="34" charset="-122"/>
              </a:rPr>
              <a:t>站台紧急关闭</a:t>
            </a:r>
            <a:r>
              <a:rPr lang="zh-CN" altLang="en-US" sz="1400" dirty="0">
                <a:solidFill>
                  <a:schemeClr val="accent6">
                    <a:lumMod val="75000"/>
                  </a:schemeClr>
                </a:solidFill>
                <a:latin typeface="微软雅黑" panose="020B0503020204020204" pitchFamily="34" charset="-122"/>
                <a:ea typeface="微软雅黑" panose="020B0503020204020204" pitchFamily="34" charset="-122"/>
                <a:sym typeface="微软雅黑" pitchFamily="34" charset="-122"/>
              </a:rPr>
              <a:t>按钮防护异常情况</a:t>
            </a:r>
          </a:p>
        </p:txBody>
      </p:sp>
      <p:sp>
        <p:nvSpPr>
          <p:cNvPr id="19" name="Text Box 16"/>
          <p:cNvSpPr txBox="1">
            <a:spLocks noChangeArrowheads="1"/>
          </p:cNvSpPr>
          <p:nvPr/>
        </p:nvSpPr>
        <p:spPr bwMode="auto">
          <a:xfrm>
            <a:off x="10177691" y="3095625"/>
            <a:ext cx="1454150" cy="523875"/>
          </a:xfrm>
          <a:prstGeom prst="rect">
            <a:avLst/>
          </a:prstGeom>
          <a:noFill/>
          <a:ln w="9525" cmpd="sng">
            <a:noFill/>
            <a:miter lim="800000"/>
            <a:headEnd/>
            <a:tailEnd/>
          </a:ln>
          <a:effectLst/>
        </p:spPr>
        <p:txBody>
          <a:bodyPr>
            <a:spAutoFit/>
          </a:bodyPr>
          <a:lstStyle/>
          <a:p>
            <a:pPr>
              <a:defRPr/>
            </a:pPr>
            <a:r>
              <a:rPr lang="en-US" altLang="zh-CN" sz="1400" dirty="0">
                <a:solidFill>
                  <a:srgbClr val="FF0000"/>
                </a:solidFill>
                <a:latin typeface="微软雅黑" panose="020B0503020204020204" pitchFamily="34" charset="-122"/>
                <a:ea typeface="微软雅黑" panose="020B0503020204020204" pitchFamily="34" charset="-122"/>
                <a:sym typeface="微软雅黑" pitchFamily="34" charset="-122"/>
              </a:rPr>
              <a:t>SPKS</a:t>
            </a:r>
            <a:r>
              <a:rPr lang="zh-CN" altLang="en-US" sz="1400" dirty="0">
                <a:solidFill>
                  <a:schemeClr val="accent6">
                    <a:lumMod val="75000"/>
                  </a:schemeClr>
                </a:solidFill>
                <a:latin typeface="微软雅黑" panose="020B0503020204020204" pitchFamily="34" charset="-122"/>
                <a:ea typeface="微软雅黑" panose="020B0503020204020204" pitchFamily="34" charset="-122"/>
                <a:sym typeface="微软雅黑" pitchFamily="34" charset="-122"/>
              </a:rPr>
              <a:t>开关防护维修人员安全</a:t>
            </a:r>
          </a:p>
        </p:txBody>
      </p:sp>
      <p:pic>
        <p:nvPicPr>
          <p:cNvPr id="20"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27831" y="3659292"/>
            <a:ext cx="210978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3033" y="4618142"/>
            <a:ext cx="7668695" cy="1124107"/>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9557" y="3357563"/>
            <a:ext cx="5058481" cy="1476581"/>
          </a:xfrm>
          <a:prstGeom prst="rect">
            <a:avLst/>
          </a:prstGeom>
        </p:spPr>
      </p:pic>
      <p:pic>
        <p:nvPicPr>
          <p:cNvPr id="23" name="Picture 14" descr="http://img0.imgtn.bdimg.com/it/u=292047622,285809882&amp;fm=21&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921230"/>
            <a:ext cx="2384425"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2" descr="200810171408588961"/>
          <p:cNvPicPr>
            <a:picLocks noChangeAspect="1" noChangeArrowheads="1"/>
          </p:cNvPicPr>
          <p:nvPr/>
        </p:nvPicPr>
        <p:blipFill>
          <a:blip r:embed="rId7" cstate="print">
            <a:lum bright="6000"/>
            <a:extLst>
              <a:ext uri="{28A0092B-C50C-407E-A947-70E740481C1C}">
                <a14:useLocalDpi xmlns:a14="http://schemas.microsoft.com/office/drawing/2010/main" val="0"/>
              </a:ext>
            </a:extLst>
          </a:blip>
          <a:srcRect/>
          <a:stretch>
            <a:fillRect/>
          </a:stretch>
        </p:blipFill>
        <p:spPr bwMode="auto">
          <a:xfrm>
            <a:off x="8572695" y="3504719"/>
            <a:ext cx="640950" cy="1244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7235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155523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2.4 </a:t>
            </a:r>
            <a:r>
              <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小结</a:t>
            </a:r>
          </a:p>
        </p:txBody>
      </p:sp>
      <p:sp>
        <p:nvSpPr>
          <p:cNvPr id="3" name="矩形 2">
            <a:extLst>
              <a:ext uri="{FF2B5EF4-FFF2-40B4-BE49-F238E27FC236}">
                <a16:creationId xmlns="" xmlns:a16="http://schemas.microsoft.com/office/drawing/2014/main" id="{4F358516-458E-4D72-AB94-003974EE3B42}"/>
              </a:ext>
            </a:extLst>
          </p:cNvPr>
          <p:cNvSpPr/>
          <p:nvPr/>
        </p:nvSpPr>
        <p:spPr>
          <a:xfrm>
            <a:off x="284813" y="1628800"/>
            <a:ext cx="11707318" cy="3960440"/>
          </a:xfrm>
          <a:prstGeom prst="rect">
            <a:avLst/>
          </a:prstGeom>
          <a:solidFill>
            <a:srgbClr val="00B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800" dirty="0" smtClean="0">
                <a:solidFill>
                  <a:schemeClr val="bg1"/>
                </a:solidFill>
                <a:latin typeface="+mn-ea"/>
                <a:sym typeface="+mn-lt"/>
              </a:rPr>
              <a:t>   </a:t>
            </a:r>
            <a:r>
              <a:rPr lang="zh-CN" altLang="en-US" sz="4800" dirty="0" smtClean="0">
                <a:solidFill>
                  <a:schemeClr val="tx2">
                    <a:lumMod val="50000"/>
                  </a:schemeClr>
                </a:solidFill>
                <a:latin typeface="微软雅黑" panose="020B0503020204020204" pitchFamily="34" charset="-122"/>
                <a:ea typeface="微软雅黑" panose="020B0503020204020204" pitchFamily="34" charset="-122"/>
                <a:sym typeface="+mn-lt"/>
              </a:rPr>
              <a:t>交控联锁产品具有高效、可扩展、高安全的</a:t>
            </a:r>
            <a:r>
              <a:rPr lang="zh-CN" altLang="en-US" sz="4800" dirty="0">
                <a:solidFill>
                  <a:schemeClr val="tx2">
                    <a:lumMod val="50000"/>
                  </a:schemeClr>
                </a:solidFill>
                <a:latin typeface="微软雅黑" panose="020B0503020204020204" pitchFamily="34" charset="-122"/>
                <a:ea typeface="微软雅黑" panose="020B0503020204020204" pitchFamily="34" charset="-122"/>
                <a:sym typeface="+mn-lt"/>
              </a:rPr>
              <a:t>特点。已应用在北京燕房线和越南河内线，即将大范围推广应用。</a:t>
            </a:r>
            <a:endParaRPr lang="zh-CN" altLang="en-US" sz="4800" dirty="0">
              <a:solidFill>
                <a:schemeClr val="tx2">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94420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4"/>
          <p:cNvGrpSpPr>
            <a:grpSpLocks/>
          </p:cNvGrpSpPr>
          <p:nvPr/>
        </p:nvGrpSpPr>
        <p:grpSpPr bwMode="auto">
          <a:xfrm>
            <a:off x="2846368" y="1234728"/>
            <a:ext cx="6086475" cy="606425"/>
            <a:chOff x="1528763" y="2421037"/>
            <a:chExt cx="6086475" cy="606425"/>
          </a:xfrm>
        </p:grpSpPr>
        <p:sp>
          <p:nvSpPr>
            <p:cNvPr id="3"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500">
                <a:solidFill>
                  <a:srgbClr val="00FF00"/>
                </a:solidFill>
                <a:latin typeface="微软雅黑" panose="020B0503020204020204" pitchFamily="34" charset="-122"/>
                <a:ea typeface="微软雅黑" panose="020B0503020204020204" pitchFamily="34" charset="-122"/>
              </a:endParaRPr>
            </a:p>
          </p:txBody>
        </p:sp>
        <p:sp>
          <p:nvSpPr>
            <p:cNvPr id="4"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500" i="1">
                <a:solidFill>
                  <a:srgbClr val="00FF00"/>
                </a:solidFill>
                <a:latin typeface="微软雅黑" panose="020B0503020204020204" pitchFamily="34" charset="-122"/>
                <a:ea typeface="微软雅黑" panose="020B0503020204020204" pitchFamily="34" charset="-122"/>
              </a:endParaRPr>
            </a:p>
          </p:txBody>
        </p:sp>
        <p:sp>
          <p:nvSpPr>
            <p:cNvPr id="5"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smtClean="0">
                  <a:solidFill>
                    <a:srgbClr val="0070C0"/>
                  </a:solidFill>
                  <a:latin typeface="微软雅黑" panose="020B0503020204020204" pitchFamily="34" charset="-122"/>
                  <a:ea typeface="微软雅黑" panose="020B0503020204020204" pitchFamily="34" charset="-122"/>
                </a:rPr>
                <a:t>（一）</a:t>
              </a:r>
              <a:r>
                <a:rPr kumimoji="1" lang="zh-CN" altLang="en-US" sz="2400" dirty="0">
                  <a:solidFill>
                    <a:srgbClr val="0070C0"/>
                  </a:solidFill>
                  <a:latin typeface="微软雅黑" panose="020B0503020204020204" pitchFamily="34" charset="-122"/>
                  <a:ea typeface="微软雅黑" panose="020B0503020204020204" pitchFamily="34" charset="-122"/>
                </a:rPr>
                <a:t>交控联锁</a:t>
              </a:r>
              <a:r>
                <a:rPr kumimoji="1" lang="zh-CN" altLang="en-US" sz="2400" dirty="0" smtClean="0">
                  <a:solidFill>
                    <a:srgbClr val="0070C0"/>
                  </a:solidFill>
                  <a:latin typeface="微软雅黑" panose="020B0503020204020204" pitchFamily="34" charset="-122"/>
                  <a:ea typeface="微软雅黑" panose="020B0503020204020204" pitchFamily="34" charset="-122"/>
                </a:rPr>
                <a:t>产品概述</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grpSp>
      <p:grpSp>
        <p:nvGrpSpPr>
          <p:cNvPr id="31" name="组合 24"/>
          <p:cNvGrpSpPr>
            <a:grpSpLocks/>
          </p:cNvGrpSpPr>
          <p:nvPr/>
        </p:nvGrpSpPr>
        <p:grpSpPr bwMode="auto">
          <a:xfrm>
            <a:off x="2837605" y="2188815"/>
            <a:ext cx="6086475" cy="606425"/>
            <a:chOff x="1528763" y="2421037"/>
            <a:chExt cx="6086475" cy="606425"/>
          </a:xfrm>
          <a:solidFill>
            <a:srgbClr val="F1F1F1"/>
          </a:solidFill>
        </p:grpSpPr>
        <p:sp>
          <p:nvSpPr>
            <p:cNvPr id="32" name="Rectangle 33"/>
            <p:cNvSpPr>
              <a:spLocks noChangeArrowheads="1"/>
            </p:cNvSpPr>
            <p:nvPr/>
          </p:nvSpPr>
          <p:spPr bwMode="auto">
            <a:xfrm>
              <a:off x="1528763" y="2841724"/>
              <a:ext cx="6086475" cy="185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500">
                <a:solidFill>
                  <a:srgbClr val="00FF00"/>
                </a:solidFill>
                <a:latin typeface="微软雅黑" panose="020B0503020204020204" pitchFamily="34" charset="-122"/>
                <a:ea typeface="微软雅黑" panose="020B0503020204020204" pitchFamily="34" charset="-122"/>
              </a:endParaRPr>
            </a:p>
          </p:txBody>
        </p:sp>
        <p:sp>
          <p:nvSpPr>
            <p:cNvPr id="33" name="AutoShape 12"/>
            <p:cNvSpPr>
              <a:spLocks noChangeArrowheads="1"/>
            </p:cNvSpPr>
            <p:nvPr/>
          </p:nvSpPr>
          <p:spPr bwMode="auto">
            <a:xfrm>
              <a:off x="1566863" y="2421037"/>
              <a:ext cx="6048375" cy="533400"/>
            </a:xfrm>
            <a:prstGeom prst="roundRect">
              <a:avLst>
                <a:gd name="adj" fmla="val 16667"/>
              </a:avLst>
            </a:prstGeom>
            <a:grp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500" i="1">
                <a:solidFill>
                  <a:srgbClr val="00FF00"/>
                </a:solidFill>
                <a:latin typeface="微软雅黑" panose="020B0503020204020204" pitchFamily="34" charset="-122"/>
                <a:ea typeface="微软雅黑" panose="020B0503020204020204" pitchFamily="34" charset="-122"/>
              </a:endParaRPr>
            </a:p>
          </p:txBody>
        </p:sp>
        <p:sp>
          <p:nvSpPr>
            <p:cNvPr id="34" name="AutoShape 27"/>
            <p:cNvSpPr>
              <a:spLocks noChangeArrowheads="1"/>
            </p:cNvSpPr>
            <p:nvPr/>
          </p:nvSpPr>
          <p:spPr bwMode="auto">
            <a:xfrm>
              <a:off x="1639888" y="2421037"/>
              <a:ext cx="5403850" cy="533400"/>
            </a:xfrm>
            <a:prstGeom prst="roundRect">
              <a:avLst>
                <a:gd name="adj" fmla="val 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rgbClr val="0070C0"/>
                  </a:solidFill>
                  <a:latin typeface="微软雅黑" panose="020B0503020204020204" pitchFamily="34" charset="-122"/>
                  <a:ea typeface="微软雅黑" panose="020B0503020204020204" pitchFamily="34" charset="-122"/>
                </a:rPr>
                <a:t>（二）交控联锁产品应用</a:t>
              </a:r>
              <a:r>
                <a:rPr kumimoji="1" lang="zh-CN" altLang="en-US" sz="2400" dirty="0" smtClean="0">
                  <a:solidFill>
                    <a:srgbClr val="0070C0"/>
                  </a:solidFill>
                  <a:latin typeface="微软雅黑" panose="020B0503020204020204" pitchFamily="34" charset="-122"/>
                  <a:ea typeface="微软雅黑" panose="020B0503020204020204" pitchFamily="34" charset="-122"/>
                </a:rPr>
                <a:t>场景</a:t>
              </a:r>
              <a:endParaRPr kumimoji="1" lang="zh-CN" altLang="en-US" sz="2400" dirty="0">
                <a:solidFill>
                  <a:srgbClr val="0070C0"/>
                </a:solidFill>
                <a:latin typeface="微软雅黑" panose="020B0503020204020204" pitchFamily="34" charset="-122"/>
                <a:ea typeface="微软雅黑" panose="020B0503020204020204" pitchFamily="34" charset="-122"/>
              </a:endParaRPr>
            </a:p>
          </p:txBody>
        </p:sp>
      </p:grpSp>
      <p:grpSp>
        <p:nvGrpSpPr>
          <p:cNvPr id="39" name="组合 24"/>
          <p:cNvGrpSpPr>
            <a:grpSpLocks/>
          </p:cNvGrpSpPr>
          <p:nvPr/>
        </p:nvGrpSpPr>
        <p:grpSpPr bwMode="auto">
          <a:xfrm>
            <a:off x="2837604" y="3215927"/>
            <a:ext cx="6086475" cy="606425"/>
            <a:chOff x="1528763" y="2421037"/>
            <a:chExt cx="6086475" cy="606425"/>
          </a:xfrm>
        </p:grpSpPr>
        <p:sp>
          <p:nvSpPr>
            <p:cNvPr id="40"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500">
                <a:solidFill>
                  <a:srgbClr val="00FF00"/>
                </a:solidFill>
                <a:latin typeface="微软雅黑" panose="020B0503020204020204" pitchFamily="34" charset="-122"/>
                <a:ea typeface="微软雅黑" panose="020B0503020204020204" pitchFamily="34" charset="-122"/>
              </a:endParaRPr>
            </a:p>
          </p:txBody>
        </p:sp>
        <p:sp>
          <p:nvSpPr>
            <p:cNvPr id="41" name="AutoShape 12"/>
            <p:cNvSpPr>
              <a:spLocks noChangeArrowheads="1"/>
            </p:cNvSpPr>
            <p:nvPr/>
          </p:nvSpPr>
          <p:spPr bwMode="auto">
            <a:xfrm>
              <a:off x="1566863" y="2421037"/>
              <a:ext cx="6048375" cy="533400"/>
            </a:xfrm>
            <a:prstGeom prst="roundRect">
              <a:avLst>
                <a:gd name="adj" fmla="val 16667"/>
              </a:avLst>
            </a:prstGeom>
            <a:solidFill>
              <a:srgbClr val="C0504D"/>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500" i="1">
                <a:solidFill>
                  <a:srgbClr val="00FF00"/>
                </a:solidFill>
                <a:latin typeface="微软雅黑" panose="020B0503020204020204" pitchFamily="34" charset="-122"/>
                <a:ea typeface="微软雅黑" panose="020B0503020204020204" pitchFamily="34" charset="-122"/>
              </a:endParaRPr>
            </a:p>
          </p:txBody>
        </p:sp>
        <p:sp>
          <p:nvSpPr>
            <p:cNvPr id="42"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zh-CN" altLang="en-US" sz="2400" dirty="0">
                  <a:solidFill>
                    <a:schemeClr val="bg1"/>
                  </a:solidFill>
                  <a:latin typeface="微软雅黑" panose="020B0503020204020204" pitchFamily="34" charset="-122"/>
                  <a:ea typeface="微软雅黑" panose="020B0503020204020204" pitchFamily="34" charset="-122"/>
                </a:rPr>
                <a:t>（三）联锁</a:t>
              </a:r>
              <a:r>
                <a:rPr kumimoji="1" lang="zh-CN" altLang="en-US" sz="2400" dirty="0" smtClean="0">
                  <a:solidFill>
                    <a:schemeClr val="bg1"/>
                  </a:solidFill>
                  <a:latin typeface="微软雅黑" panose="020B0503020204020204" pitchFamily="34" charset="-122"/>
                  <a:ea typeface="微软雅黑" panose="020B0503020204020204" pitchFamily="34" charset="-122"/>
                </a:rPr>
                <a:t>产品的发展</a:t>
              </a:r>
              <a:endParaRPr kumimoji="1"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3"/>
          <p:cNvGrpSpPr>
            <a:grpSpLocks/>
          </p:cNvGrpSpPr>
          <p:nvPr/>
        </p:nvGrpSpPr>
        <p:grpSpPr bwMode="auto">
          <a:xfrm>
            <a:off x="4791817" y="3993008"/>
            <a:ext cx="4132262" cy="500062"/>
            <a:chOff x="1528763" y="2421037"/>
            <a:chExt cx="6086475" cy="606425"/>
          </a:xfrm>
        </p:grpSpPr>
        <p:sp>
          <p:nvSpPr>
            <p:cNvPr id="36"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37" name="AutoShape 12"/>
            <p:cNvSpPr>
              <a:spLocks noChangeArrowheads="1"/>
            </p:cNvSpPr>
            <p:nvPr/>
          </p:nvSpPr>
          <p:spPr bwMode="auto">
            <a:xfrm>
              <a:off x="1566175" y="2421037"/>
              <a:ext cx="6049063" cy="533269"/>
            </a:xfrm>
            <a:prstGeom prst="roundRect">
              <a:avLst>
                <a:gd name="adj" fmla="val 16667"/>
              </a:avLst>
            </a:prstGeom>
            <a:solidFill>
              <a:schemeClr val="accent6">
                <a:lumMod val="40000"/>
                <a:lumOff val="60000"/>
              </a:schemeClr>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defRPr/>
              </a:pPr>
              <a:endParaRPr kumimoji="1" lang="zh-CN" altLang="zh-CN" sz="5400" i="1" smtClean="0">
                <a:solidFill>
                  <a:srgbClr val="00FF00"/>
                </a:solidFill>
                <a:latin typeface="微软雅黑" panose="020B0503020204020204" pitchFamily="34" charset="-122"/>
                <a:ea typeface="微软雅黑" panose="020B0503020204020204" pitchFamily="34" charset="-122"/>
              </a:endParaRPr>
            </a:p>
          </p:txBody>
        </p:sp>
        <p:sp>
          <p:nvSpPr>
            <p:cNvPr id="38"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en-US" altLang="zh-CN" sz="2000" dirty="0">
                  <a:solidFill>
                    <a:srgbClr val="0070C0"/>
                  </a:solidFill>
                  <a:latin typeface="微软雅黑" panose="020B0503020204020204" pitchFamily="34" charset="-122"/>
                  <a:ea typeface="微软雅黑" panose="020B0503020204020204" pitchFamily="34" charset="-122"/>
                </a:rPr>
                <a:t>1</a:t>
              </a:r>
              <a:r>
                <a:rPr kumimoji="1" lang="en-US" altLang="zh-CN" sz="2000" dirty="0" smtClean="0">
                  <a:solidFill>
                    <a:srgbClr val="0070C0"/>
                  </a:solidFill>
                  <a:latin typeface="微软雅黑" panose="020B0503020204020204" pitchFamily="34" charset="-122"/>
                  <a:ea typeface="微软雅黑" panose="020B0503020204020204" pitchFamily="34" charset="-122"/>
                </a:rPr>
                <a:t>. </a:t>
              </a:r>
              <a:r>
                <a:rPr kumimoji="1" lang="zh-CN" altLang="en-US" sz="2000" dirty="0" smtClean="0">
                  <a:solidFill>
                    <a:srgbClr val="0070C0"/>
                  </a:solidFill>
                  <a:latin typeface="微软雅黑" panose="020B0503020204020204" pitchFamily="34" charset="-122"/>
                  <a:ea typeface="微软雅黑" panose="020B0503020204020204" pitchFamily="34" charset="-122"/>
                </a:rPr>
                <a:t>全电子联锁</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64" name="组合 33"/>
          <p:cNvGrpSpPr>
            <a:grpSpLocks/>
          </p:cNvGrpSpPr>
          <p:nvPr/>
        </p:nvGrpSpPr>
        <p:grpSpPr bwMode="auto">
          <a:xfrm>
            <a:off x="4791817" y="4597845"/>
            <a:ext cx="4132262" cy="498475"/>
            <a:chOff x="1528763" y="2421037"/>
            <a:chExt cx="6086475" cy="606425"/>
          </a:xfrm>
        </p:grpSpPr>
        <p:sp>
          <p:nvSpPr>
            <p:cNvPr id="65"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66"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400" i="1">
                <a:solidFill>
                  <a:srgbClr val="00FF00"/>
                </a:solidFill>
                <a:latin typeface="微软雅黑" panose="020B0503020204020204" pitchFamily="34" charset="-122"/>
                <a:ea typeface="微软雅黑" panose="020B0503020204020204" pitchFamily="34" charset="-122"/>
              </a:endParaRPr>
            </a:p>
          </p:txBody>
        </p:sp>
        <p:sp>
          <p:nvSpPr>
            <p:cNvPr id="67"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r>
                <a:rPr kumimoji="1" lang="en-US" altLang="zh-CN" sz="2000" dirty="0" smtClean="0">
                  <a:solidFill>
                    <a:srgbClr val="0070C0"/>
                  </a:solidFill>
                  <a:latin typeface="微软雅黑" panose="020B0503020204020204" pitchFamily="34" charset="-122"/>
                  <a:ea typeface="微软雅黑" panose="020B0503020204020204" pitchFamily="34" charset="-122"/>
                </a:rPr>
                <a:t>2.</a:t>
              </a:r>
              <a:r>
                <a:rPr kumimoji="1" lang="zh-CN" altLang="en-US" sz="2000" dirty="0">
                  <a:solidFill>
                    <a:srgbClr val="0070C0"/>
                  </a:solidFill>
                  <a:latin typeface="微软雅黑" panose="020B0503020204020204" pitchFamily="34" charset="-122"/>
                  <a:ea typeface="微软雅黑" panose="020B0503020204020204" pitchFamily="34" charset="-122"/>
                </a:rPr>
                <a:t>目标</a:t>
              </a:r>
              <a:r>
                <a:rPr kumimoji="1" lang="zh-CN" altLang="en-US" sz="2000" dirty="0" smtClean="0">
                  <a:solidFill>
                    <a:srgbClr val="0070C0"/>
                  </a:solidFill>
                  <a:latin typeface="微软雅黑" panose="020B0503020204020204" pitchFamily="34" charset="-122"/>
                  <a:ea typeface="微软雅黑" panose="020B0503020204020204" pitchFamily="34" charset="-122"/>
                </a:rPr>
                <a:t>控制器</a:t>
              </a:r>
              <a:r>
                <a:rPr kumimoji="1" lang="en-US" altLang="zh-CN" sz="2000" dirty="0" smtClean="0">
                  <a:solidFill>
                    <a:srgbClr val="0070C0"/>
                  </a:solidFill>
                  <a:latin typeface="微软雅黑" panose="020B0503020204020204" pitchFamily="34" charset="-122"/>
                  <a:ea typeface="微软雅黑" panose="020B0503020204020204" pitchFamily="34" charset="-122"/>
                </a:rPr>
                <a:t>(OC)</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68" name="组合 26"/>
          <p:cNvGrpSpPr>
            <a:grpSpLocks/>
          </p:cNvGrpSpPr>
          <p:nvPr/>
        </p:nvGrpSpPr>
        <p:grpSpPr bwMode="auto">
          <a:xfrm>
            <a:off x="4290167" y="3924745"/>
            <a:ext cx="420688" cy="2341909"/>
            <a:chOff x="4608004" y="2996952"/>
            <a:chExt cx="421482" cy="1848169"/>
          </a:xfrm>
        </p:grpSpPr>
        <p:grpSp>
          <p:nvGrpSpPr>
            <p:cNvPr id="69" name="组合 27"/>
            <p:cNvGrpSpPr>
              <a:grpSpLocks/>
            </p:cNvGrpSpPr>
            <p:nvPr/>
          </p:nvGrpSpPr>
          <p:grpSpPr bwMode="auto">
            <a:xfrm>
              <a:off x="4608004" y="2996952"/>
              <a:ext cx="396025" cy="1215106"/>
              <a:chOff x="2519772" y="3140968"/>
              <a:chExt cx="396025" cy="1215106"/>
            </a:xfrm>
          </p:grpSpPr>
          <p:cxnSp>
            <p:nvCxnSpPr>
              <p:cNvPr id="71" name="直接连接符 70"/>
              <p:cNvCxnSpPr>
                <a:cxnSpLocks noChangeShapeType="1"/>
              </p:cNvCxnSpPr>
              <p:nvPr/>
            </p:nvCxnSpPr>
            <p:spPr bwMode="auto">
              <a:xfrm>
                <a:off x="2519772" y="3140968"/>
                <a:ext cx="0" cy="1215226"/>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cxnSp>
            <p:nvCxnSpPr>
              <p:cNvPr id="72" name="直接连接符 71"/>
              <p:cNvCxnSpPr>
                <a:cxnSpLocks noChangeShapeType="1"/>
              </p:cNvCxnSpPr>
              <p:nvPr/>
            </p:nvCxnSpPr>
            <p:spPr bwMode="auto">
              <a:xfrm>
                <a:off x="2519772" y="4356194"/>
                <a:ext cx="396033" cy="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grpSp>
        <p:cxnSp>
          <p:nvCxnSpPr>
            <p:cNvPr id="70" name="直接连接符 69"/>
            <p:cNvCxnSpPr>
              <a:cxnSpLocks noChangeShapeType="1"/>
            </p:cNvCxnSpPr>
            <p:nvPr/>
          </p:nvCxnSpPr>
          <p:spPr bwMode="auto">
            <a:xfrm flipH="1">
              <a:off x="5029485" y="3080891"/>
              <a:ext cx="1" cy="176423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p:spPr>
        </p:cxnSp>
      </p:grpSp>
      <p:grpSp>
        <p:nvGrpSpPr>
          <p:cNvPr id="73" name="组合 33"/>
          <p:cNvGrpSpPr>
            <a:grpSpLocks/>
          </p:cNvGrpSpPr>
          <p:nvPr/>
        </p:nvGrpSpPr>
        <p:grpSpPr bwMode="auto">
          <a:xfrm>
            <a:off x="4791817" y="5196515"/>
            <a:ext cx="4132262" cy="500063"/>
            <a:chOff x="1528763" y="2421037"/>
            <a:chExt cx="6086475" cy="606425"/>
          </a:xfrm>
        </p:grpSpPr>
        <p:sp>
          <p:nvSpPr>
            <p:cNvPr id="74"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75"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400" i="1">
                <a:solidFill>
                  <a:srgbClr val="00FF00"/>
                </a:solidFill>
                <a:latin typeface="微软雅黑" panose="020B0503020204020204" pitchFamily="34" charset="-122"/>
                <a:ea typeface="微软雅黑" panose="020B0503020204020204" pitchFamily="34" charset="-122"/>
              </a:endParaRPr>
            </a:p>
          </p:txBody>
        </p:sp>
        <p:sp>
          <p:nvSpPr>
            <p:cNvPr id="76"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en-US" altLang="zh-CN" sz="2000" dirty="0">
                  <a:solidFill>
                    <a:srgbClr val="0070C0"/>
                  </a:solidFill>
                  <a:latin typeface="微软雅黑" panose="020B0503020204020204" pitchFamily="34" charset="-122"/>
                  <a:ea typeface="微软雅黑" panose="020B0503020204020204" pitchFamily="34" charset="-122"/>
                </a:rPr>
                <a:t>3. </a:t>
              </a:r>
              <a:r>
                <a:rPr kumimoji="1" lang="zh-CN" altLang="en-US" sz="2000" dirty="0" smtClean="0">
                  <a:solidFill>
                    <a:srgbClr val="0070C0"/>
                  </a:solidFill>
                  <a:latin typeface="微软雅黑" panose="020B0503020204020204" pitchFamily="34" charset="-122"/>
                  <a:ea typeface="微软雅黑" panose="020B0503020204020204" pitchFamily="34" charset="-122"/>
                </a:rPr>
                <a:t>云联锁</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grpSp>
        <p:nvGrpSpPr>
          <p:cNvPr id="77" name="组合 33"/>
          <p:cNvGrpSpPr>
            <a:grpSpLocks/>
          </p:cNvGrpSpPr>
          <p:nvPr/>
        </p:nvGrpSpPr>
        <p:grpSpPr bwMode="auto">
          <a:xfrm>
            <a:off x="4791817" y="5766592"/>
            <a:ext cx="4132262" cy="500062"/>
            <a:chOff x="1528763" y="2421037"/>
            <a:chExt cx="6086475" cy="606425"/>
          </a:xfrm>
        </p:grpSpPr>
        <p:sp>
          <p:nvSpPr>
            <p:cNvPr id="78" name="Rectangle 33"/>
            <p:cNvSpPr>
              <a:spLocks noChangeArrowheads="1"/>
            </p:cNvSpPr>
            <p:nvPr/>
          </p:nvSpPr>
          <p:spPr bwMode="auto">
            <a:xfrm>
              <a:off x="1528763" y="2841724"/>
              <a:ext cx="6086475" cy="185738"/>
            </a:xfrm>
            <a:prstGeom prst="rect">
              <a:avLst/>
            </a:prstGeom>
            <a:gradFill rotWithShape="1">
              <a:gsLst>
                <a:gs pos="0">
                  <a:schemeClr val="tx1">
                    <a:alpha val="70000"/>
                  </a:schemeClr>
                </a:gs>
                <a:gs pos="100000">
                  <a:schemeClr val="tx1">
                    <a:alpha val="0"/>
                  </a:scheme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en-US" sz="5400">
                <a:solidFill>
                  <a:srgbClr val="00FF00"/>
                </a:solidFill>
                <a:latin typeface="微软雅黑" panose="020B0503020204020204" pitchFamily="34" charset="-122"/>
                <a:ea typeface="微软雅黑" panose="020B0503020204020204" pitchFamily="34" charset="-122"/>
              </a:endParaRPr>
            </a:p>
          </p:txBody>
        </p:sp>
        <p:sp>
          <p:nvSpPr>
            <p:cNvPr id="79" name="AutoShape 12"/>
            <p:cNvSpPr>
              <a:spLocks noChangeArrowheads="1"/>
            </p:cNvSpPr>
            <p:nvPr/>
          </p:nvSpPr>
          <p:spPr bwMode="auto">
            <a:xfrm>
              <a:off x="1566863" y="2421037"/>
              <a:ext cx="6048375" cy="533400"/>
            </a:xfrm>
            <a:prstGeom prst="roundRect">
              <a:avLst>
                <a:gd name="adj" fmla="val 16667"/>
              </a:avLst>
            </a:prstGeom>
            <a:solidFill>
              <a:srgbClr val="F1F1F1"/>
            </a:solidFill>
            <a:ln w="9525" algn="ctr">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endParaRPr kumimoji="1" lang="zh-CN" altLang="zh-CN" sz="5400" i="1">
                <a:solidFill>
                  <a:srgbClr val="00FF00"/>
                </a:solidFill>
                <a:latin typeface="微软雅黑" panose="020B0503020204020204" pitchFamily="34" charset="-122"/>
                <a:ea typeface="微软雅黑" panose="020B0503020204020204" pitchFamily="34" charset="-122"/>
              </a:endParaRPr>
            </a:p>
          </p:txBody>
        </p:sp>
        <p:sp>
          <p:nvSpPr>
            <p:cNvPr id="80" name="AutoShape 27"/>
            <p:cNvSpPr>
              <a:spLocks noChangeArrowheads="1"/>
            </p:cNvSpPr>
            <p:nvPr/>
          </p:nvSpPr>
          <p:spPr bwMode="auto">
            <a:xfrm>
              <a:off x="1639888" y="2421037"/>
              <a:ext cx="5403850" cy="53340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44000" anchor="ctr"/>
            <a:lstStyle>
              <a:lvl1pPr marL="342900" indent="-342900">
                <a:defRPr>
                  <a:solidFill>
                    <a:schemeClr val="tx1"/>
                  </a:solidFill>
                  <a:latin typeface="Arial" panose="020B0604020202020204" pitchFamily="34" charset="0"/>
                  <a:ea typeface="宋体" panose="02010600030101010101" pitchFamily="2" charset="-122"/>
                </a:defRPr>
              </a:lvl1pPr>
              <a:lvl2pPr marL="179388">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r>
                <a:rPr kumimoji="1" lang="en-US" altLang="zh-CN" sz="2000" dirty="0">
                  <a:solidFill>
                    <a:srgbClr val="0070C0"/>
                  </a:solidFill>
                  <a:latin typeface="微软雅黑" panose="020B0503020204020204" pitchFamily="34" charset="-122"/>
                  <a:ea typeface="微软雅黑" panose="020B0503020204020204" pitchFamily="34" charset="-122"/>
                </a:rPr>
                <a:t>4</a:t>
              </a:r>
              <a:r>
                <a:rPr kumimoji="1" lang="en-US" altLang="zh-CN" sz="2000" dirty="0" smtClean="0">
                  <a:solidFill>
                    <a:srgbClr val="0070C0"/>
                  </a:solidFill>
                  <a:latin typeface="微软雅黑" panose="020B0503020204020204" pitchFamily="34" charset="-122"/>
                  <a:ea typeface="微软雅黑" panose="020B0503020204020204" pitchFamily="34" charset="-122"/>
                </a:rPr>
                <a:t>. </a:t>
              </a:r>
              <a:r>
                <a:rPr kumimoji="1" lang="zh-CN" altLang="en-US" sz="2000" dirty="0" smtClean="0">
                  <a:solidFill>
                    <a:srgbClr val="0070C0"/>
                  </a:solidFill>
                  <a:latin typeface="微软雅黑" panose="020B0503020204020204" pitchFamily="34" charset="-122"/>
                  <a:ea typeface="微软雅黑" panose="020B0503020204020204" pitchFamily="34" charset="-122"/>
                </a:rPr>
                <a:t>小结</a:t>
              </a:r>
              <a:endParaRPr kumimoji="1" lang="zh-CN" altLang="en-US" sz="2000" dirty="0">
                <a:solidFill>
                  <a:srgbClr val="0070C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975648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396294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3.1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全电子联锁（</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1/4</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0753" y="1050847"/>
            <a:ext cx="9144000" cy="538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0" y="1649403"/>
            <a:ext cx="2940753" cy="3416320"/>
          </a:xfrm>
          <a:prstGeom prst="rect">
            <a:avLst/>
          </a:prstGeom>
        </p:spPr>
        <p:txBody>
          <a:bodyPr wrap="square">
            <a:spAutoFit/>
          </a:bodyPr>
          <a:lstStyle/>
          <a:p>
            <a:pPr>
              <a:buClr>
                <a:schemeClr val="accent1">
                  <a:lumMod val="75000"/>
                </a:schemeClr>
              </a:buClr>
              <a:defRPr/>
            </a:pPr>
            <a:r>
              <a:rPr lang="zh-CN" altLang="en-US" dirty="0" smtClean="0">
                <a:solidFill>
                  <a:schemeClr val="accent1">
                    <a:lumMod val="75000"/>
                  </a:schemeClr>
                </a:solidFill>
                <a:latin typeface="微软雅黑" panose="020B0503020204020204" pitchFamily="34" charset="-122"/>
                <a:ea typeface="微软雅黑" panose="020B0503020204020204" pitchFamily="34" charset="-122"/>
              </a:rPr>
              <a:t>    </a:t>
            </a: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rPr>
              <a:t>全电子联锁是指通过电子</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执行单元替换传统的</a:t>
            </a:r>
            <a:r>
              <a:rPr lang="en-US" altLang="zh-CN" sz="2400" dirty="0">
                <a:solidFill>
                  <a:srgbClr val="FF0000"/>
                </a:solidFill>
                <a:latin typeface="微软雅黑" panose="020B0503020204020204" pitchFamily="34" charset="-122"/>
                <a:ea typeface="微软雅黑" panose="020B0503020204020204" pitchFamily="34" charset="-122"/>
              </a:rPr>
              <a:t>IO</a:t>
            </a:r>
            <a:r>
              <a:rPr lang="zh-CN" altLang="en-US" sz="2400" dirty="0">
                <a:solidFill>
                  <a:srgbClr val="FF0000"/>
                </a:solidFill>
                <a:latin typeface="微软雅黑" panose="020B0503020204020204" pitchFamily="34" charset="-122"/>
                <a:ea typeface="微软雅黑" panose="020B0503020204020204" pitchFamily="34" charset="-122"/>
              </a:rPr>
              <a:t>控制单元、接口柜、继电器</a:t>
            </a:r>
            <a:r>
              <a:rPr lang="zh-CN" altLang="en-US" sz="2400" dirty="0" smtClean="0">
                <a:solidFill>
                  <a:srgbClr val="FF0000"/>
                </a:solidFill>
                <a:latin typeface="微软雅黑" panose="020B0503020204020204" pitchFamily="34" charset="-122"/>
                <a:ea typeface="微软雅黑" panose="020B0503020204020204" pitchFamily="34" charset="-122"/>
              </a:rPr>
              <a:t>组合柜</a:t>
            </a:r>
            <a:r>
              <a:rPr lang="en-US" altLang="zh-CN"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2400" dirty="0" smtClean="0">
                <a:solidFill>
                  <a:srgbClr val="FF0000"/>
                </a:solidFill>
                <a:latin typeface="微软雅黑" panose="020B0503020204020204" pitchFamily="34" charset="-122"/>
                <a:ea typeface="微软雅黑" panose="020B0503020204020204" pitchFamily="34" charset="-122"/>
              </a:rPr>
              <a:t>：</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pPr marL="742950" lvl="1" indent="-285750">
              <a:buClr>
                <a:schemeClr val="accent1">
                  <a:lumMod val="75000"/>
                </a:schemeClr>
              </a:buClr>
              <a:buFont typeface="Wingdings" panose="05000000000000000000" pitchFamily="2" charset="2"/>
              <a:buChar char="l"/>
              <a:defRPr/>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维护方便</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marL="742950" lvl="1" indent="-285750">
              <a:buClr>
                <a:schemeClr val="accent1">
                  <a:lumMod val="75000"/>
                </a:schemeClr>
              </a:buClr>
              <a:buFont typeface="Wingdings" panose="05000000000000000000" pitchFamily="2" charset="2"/>
              <a:buChar char="l"/>
              <a:defRPr/>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施工周期短</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marL="742950" lvl="1" indent="-285750">
              <a:buClr>
                <a:schemeClr val="accent1">
                  <a:lumMod val="75000"/>
                </a:schemeClr>
              </a:buClr>
              <a:buFont typeface="Wingdings" panose="05000000000000000000" pitchFamily="2" charset="2"/>
              <a:buChar char="l"/>
              <a:defRPr/>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节省设备空间</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marL="742950" lvl="1" indent="-285750">
              <a:buClr>
                <a:schemeClr val="accent1">
                  <a:lumMod val="75000"/>
                </a:schemeClr>
              </a:buClr>
              <a:buFont typeface="Wingdings" panose="05000000000000000000" pitchFamily="2" charset="2"/>
              <a:buChar char="l"/>
              <a:defRPr/>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维护工作量少</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7135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396294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3.1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全电子联锁（</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2/4</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967" y="1471923"/>
            <a:ext cx="6094805" cy="457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stretch>
            <a:fillRect/>
          </a:stretch>
        </p:blipFill>
        <p:spPr>
          <a:xfrm>
            <a:off x="10285365" y="1380986"/>
            <a:ext cx="1666875" cy="4752975"/>
          </a:xfrm>
          <a:prstGeom prst="rect">
            <a:avLst/>
          </a:prstGeom>
        </p:spPr>
      </p:pic>
      <p:cxnSp>
        <p:nvCxnSpPr>
          <p:cNvPr id="9" name="直接箭头连接符 8"/>
          <p:cNvCxnSpPr/>
          <p:nvPr/>
        </p:nvCxnSpPr>
        <p:spPr>
          <a:xfrm>
            <a:off x="6335517" y="5516380"/>
            <a:ext cx="364261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642755" y="3946720"/>
            <a:ext cx="2935833" cy="1569660"/>
          </a:xfrm>
          <a:prstGeom prst="rect">
            <a:avLst/>
          </a:prstGeom>
        </p:spPr>
        <p:txBody>
          <a:bodyPr wrap="square">
            <a:spAutoFit/>
          </a:bodyPr>
          <a:lstStyle/>
          <a:p>
            <a:pPr marL="742950" lvl="1" indent="-285750">
              <a:buClr>
                <a:schemeClr val="accent1">
                  <a:lumMod val="75000"/>
                </a:schemeClr>
              </a:buClr>
              <a:buFont typeface="Wingdings" panose="05000000000000000000" pitchFamily="2" charset="2"/>
              <a:buChar char="l"/>
              <a:defRPr/>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维护方便</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marL="742950" lvl="1" indent="-285750">
              <a:buClr>
                <a:schemeClr val="accent1">
                  <a:lumMod val="75000"/>
                </a:schemeClr>
              </a:buClr>
              <a:buFont typeface="Wingdings" panose="05000000000000000000" pitchFamily="2" charset="2"/>
              <a:buChar char="l"/>
              <a:defRPr/>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施工周期短</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marL="742950" lvl="1" indent="-285750">
              <a:buClr>
                <a:schemeClr val="accent1">
                  <a:lumMod val="75000"/>
                </a:schemeClr>
              </a:buClr>
              <a:buFont typeface="Wingdings" panose="05000000000000000000" pitchFamily="2" charset="2"/>
              <a:buChar char="l"/>
              <a:defRPr/>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节省设备空间</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pPr marL="742950" lvl="1" indent="-285750">
              <a:buClr>
                <a:schemeClr val="accent1">
                  <a:lumMod val="75000"/>
                </a:schemeClr>
              </a:buClr>
              <a:buFont typeface="Wingdings" panose="05000000000000000000" pitchFamily="2" charset="2"/>
              <a:buChar char="l"/>
              <a:defRPr/>
            </a:pP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维护工作量少</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5579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396294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3.1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全电子联锁（</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3/4</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Picture 3" descr="模块12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825" y="1417817"/>
            <a:ext cx="5905500"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22"/>
          <p:cNvGrpSpPr>
            <a:grpSpLocks/>
          </p:cNvGrpSpPr>
          <p:nvPr/>
        </p:nvGrpSpPr>
        <p:grpSpPr bwMode="auto">
          <a:xfrm>
            <a:off x="0" y="960617"/>
            <a:ext cx="7324725" cy="5224463"/>
            <a:chOff x="560071" y="1052513"/>
            <a:chExt cx="7325042" cy="5224522"/>
          </a:xfrm>
        </p:grpSpPr>
        <p:sp>
          <p:nvSpPr>
            <p:cNvPr id="10" name="Text Box 2"/>
            <p:cNvSpPr txBox="1">
              <a:spLocks noChangeArrowheads="1"/>
            </p:cNvSpPr>
            <p:nvPr/>
          </p:nvSpPr>
          <p:spPr bwMode="auto">
            <a:xfrm>
              <a:off x="1156997" y="1281116"/>
              <a:ext cx="2667115"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dirty="0">
                  <a:latin typeface="+mn-ea"/>
                  <a:ea typeface="+mn-ea"/>
                </a:rPr>
                <a:t>道岔模块</a:t>
              </a:r>
            </a:p>
          </p:txBody>
        </p:sp>
        <p:sp>
          <p:nvSpPr>
            <p:cNvPr id="11" name="Text Box 3"/>
            <p:cNvSpPr txBox="1">
              <a:spLocks noChangeArrowheads="1"/>
            </p:cNvSpPr>
            <p:nvPr/>
          </p:nvSpPr>
          <p:spPr bwMode="auto">
            <a:xfrm>
              <a:off x="1195098" y="2390791"/>
              <a:ext cx="2590912"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dirty="0">
                  <a:latin typeface="+mn-ea"/>
                  <a:ea typeface="+mn-ea"/>
                </a:rPr>
                <a:t>信号模块</a:t>
              </a:r>
            </a:p>
          </p:txBody>
        </p:sp>
        <p:sp>
          <p:nvSpPr>
            <p:cNvPr id="12" name="Text Box 4"/>
            <p:cNvSpPr txBox="1">
              <a:spLocks noChangeArrowheads="1"/>
            </p:cNvSpPr>
            <p:nvPr/>
          </p:nvSpPr>
          <p:spPr bwMode="auto">
            <a:xfrm>
              <a:off x="1120483" y="3662392"/>
              <a:ext cx="2590912"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a:latin typeface="+mn-ea"/>
                  <a:ea typeface="+mn-ea"/>
                </a:rPr>
                <a:t>轨道模块</a:t>
              </a:r>
            </a:p>
          </p:txBody>
        </p:sp>
        <p:sp>
          <p:nvSpPr>
            <p:cNvPr id="13" name="Text Box 5"/>
            <p:cNvSpPr txBox="1">
              <a:spLocks noChangeArrowheads="1"/>
            </p:cNvSpPr>
            <p:nvPr/>
          </p:nvSpPr>
          <p:spPr bwMode="auto">
            <a:xfrm>
              <a:off x="3671706" y="5876980"/>
              <a:ext cx="2411517"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dirty="0">
                  <a:latin typeface="+mn-ea"/>
                  <a:ea typeface="+mn-ea"/>
                </a:rPr>
                <a:t>零散模块</a:t>
              </a:r>
            </a:p>
          </p:txBody>
        </p:sp>
        <p:sp>
          <p:nvSpPr>
            <p:cNvPr id="14" name="Text Box 6"/>
            <p:cNvSpPr txBox="1">
              <a:spLocks noChangeArrowheads="1"/>
            </p:cNvSpPr>
            <p:nvPr/>
          </p:nvSpPr>
          <p:spPr bwMode="auto">
            <a:xfrm>
              <a:off x="3851101" y="4724442"/>
              <a:ext cx="2590912"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a:latin typeface="+mn-ea"/>
                  <a:ea typeface="+mn-ea"/>
                </a:rPr>
                <a:t>场间联系模块</a:t>
              </a:r>
            </a:p>
          </p:txBody>
        </p:sp>
        <p:sp>
          <p:nvSpPr>
            <p:cNvPr id="15" name="Text Box 7"/>
            <p:cNvSpPr txBox="1">
              <a:spLocks noChangeArrowheads="1"/>
            </p:cNvSpPr>
            <p:nvPr/>
          </p:nvSpPr>
          <p:spPr bwMode="auto">
            <a:xfrm>
              <a:off x="1195098" y="5289599"/>
              <a:ext cx="2590912"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dirty="0">
                  <a:latin typeface="+mn-ea"/>
                  <a:ea typeface="+mn-ea"/>
                </a:rPr>
                <a:t>其他模块</a:t>
              </a:r>
            </a:p>
          </p:txBody>
        </p:sp>
        <p:sp>
          <p:nvSpPr>
            <p:cNvPr id="16" name="Text Box 8"/>
            <p:cNvSpPr txBox="1">
              <a:spLocks noChangeArrowheads="1"/>
            </p:cNvSpPr>
            <p:nvPr/>
          </p:nvSpPr>
          <p:spPr bwMode="auto">
            <a:xfrm>
              <a:off x="560071" y="1890722"/>
              <a:ext cx="492146" cy="40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nchorCtr="1">
              <a:spAutoFit/>
            </a:bodyPr>
            <a:lstStyle/>
            <a:p>
              <a:pPr algn="ctr">
                <a:buFont typeface="Arial" charset="0"/>
                <a:buNone/>
                <a:defRPr/>
              </a:pPr>
              <a:r>
                <a:rPr lang="zh-CN" altLang="en-US" sz="2000" dirty="0">
                  <a:latin typeface="+mn-ea"/>
                  <a:ea typeface="+mn-ea"/>
                </a:rPr>
                <a:t>全电子执行单元</a:t>
              </a:r>
            </a:p>
          </p:txBody>
        </p:sp>
        <p:sp>
          <p:nvSpPr>
            <p:cNvPr id="17" name="Text Box 9"/>
            <p:cNvSpPr txBox="1">
              <a:spLocks noChangeArrowheads="1"/>
            </p:cNvSpPr>
            <p:nvPr/>
          </p:nvSpPr>
          <p:spPr bwMode="auto">
            <a:xfrm>
              <a:off x="3671706" y="1052513"/>
              <a:ext cx="4213407"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dirty="0">
                  <a:latin typeface="+mn-ea"/>
                  <a:ea typeface="+mn-ea"/>
                </a:rPr>
                <a:t>四线制</a:t>
              </a:r>
              <a:r>
                <a:rPr lang="en-US" altLang="zh-CN" sz="2000" dirty="0">
                  <a:latin typeface="+mn-ea"/>
                  <a:ea typeface="+mn-ea"/>
                </a:rPr>
                <a:t>/</a:t>
              </a:r>
              <a:r>
                <a:rPr lang="zh-CN" altLang="en-US" sz="2000" dirty="0">
                  <a:latin typeface="+mn-ea"/>
                  <a:ea typeface="+mn-ea"/>
                </a:rPr>
                <a:t>六线制道岔模块</a:t>
              </a:r>
            </a:p>
          </p:txBody>
        </p:sp>
        <p:sp>
          <p:nvSpPr>
            <p:cNvPr id="18" name="Text Box 10"/>
            <p:cNvSpPr txBox="1">
              <a:spLocks noChangeArrowheads="1"/>
            </p:cNvSpPr>
            <p:nvPr/>
          </p:nvSpPr>
          <p:spPr bwMode="auto">
            <a:xfrm>
              <a:off x="3671706" y="1509718"/>
              <a:ext cx="3219589"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buFont typeface="Arial" charset="0"/>
                <a:buNone/>
                <a:defRPr/>
              </a:pPr>
              <a:r>
                <a:rPr lang="zh-CN" altLang="en-US" sz="2000" dirty="0">
                  <a:latin typeface="+mn-ea"/>
                  <a:ea typeface="+mn-ea"/>
                </a:rPr>
                <a:t>五线制道岔模块</a:t>
              </a:r>
            </a:p>
          </p:txBody>
        </p:sp>
        <p:sp>
          <p:nvSpPr>
            <p:cNvPr id="19" name="Text Box 11"/>
            <p:cNvSpPr txBox="1">
              <a:spLocks noChangeArrowheads="1"/>
            </p:cNvSpPr>
            <p:nvPr/>
          </p:nvSpPr>
          <p:spPr bwMode="auto">
            <a:xfrm>
              <a:off x="3519299" y="2160601"/>
              <a:ext cx="3124335"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dirty="0">
                  <a:latin typeface="+mn-ea"/>
                  <a:ea typeface="+mn-ea"/>
                </a:rPr>
                <a:t>列车信号模块</a:t>
              </a:r>
            </a:p>
          </p:txBody>
        </p:sp>
        <p:sp>
          <p:nvSpPr>
            <p:cNvPr id="20" name="Text Box 12"/>
            <p:cNvSpPr txBox="1">
              <a:spLocks noChangeArrowheads="1"/>
            </p:cNvSpPr>
            <p:nvPr/>
          </p:nvSpPr>
          <p:spPr bwMode="auto">
            <a:xfrm>
              <a:off x="3519299" y="2576530"/>
              <a:ext cx="3124335"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endParaRPr lang="zh-CN" altLang="en-US" sz="2000">
                <a:latin typeface="+mn-ea"/>
                <a:ea typeface="+mn-ea"/>
              </a:endParaRPr>
            </a:p>
          </p:txBody>
        </p:sp>
        <p:sp>
          <p:nvSpPr>
            <p:cNvPr id="21" name="Text Box 13"/>
            <p:cNvSpPr txBox="1">
              <a:spLocks noChangeArrowheads="1"/>
            </p:cNvSpPr>
            <p:nvPr/>
          </p:nvSpPr>
          <p:spPr bwMode="auto">
            <a:xfrm>
              <a:off x="3609791" y="2717820"/>
              <a:ext cx="3033843"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dirty="0">
                  <a:latin typeface="+mn-ea"/>
                  <a:ea typeface="+mn-ea"/>
                </a:rPr>
                <a:t>调车信号模块</a:t>
              </a:r>
            </a:p>
          </p:txBody>
        </p:sp>
        <p:sp>
          <p:nvSpPr>
            <p:cNvPr id="23" name="Text Box 14"/>
            <p:cNvSpPr txBox="1">
              <a:spLocks noChangeArrowheads="1"/>
            </p:cNvSpPr>
            <p:nvPr/>
          </p:nvSpPr>
          <p:spPr bwMode="auto">
            <a:xfrm>
              <a:off x="3419283" y="5300711"/>
              <a:ext cx="3810165"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a:latin typeface="+mn-ea"/>
                  <a:ea typeface="+mn-ea"/>
                </a:rPr>
                <a:t>电码化接口模块</a:t>
              </a:r>
            </a:p>
          </p:txBody>
        </p:sp>
        <p:sp>
          <p:nvSpPr>
            <p:cNvPr id="24" name="Text Box 16"/>
            <p:cNvSpPr txBox="1">
              <a:spLocks noChangeArrowheads="1"/>
            </p:cNvSpPr>
            <p:nvPr/>
          </p:nvSpPr>
          <p:spPr bwMode="auto">
            <a:xfrm>
              <a:off x="3747909" y="3375052"/>
              <a:ext cx="3429148" cy="4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lgn="ctr">
                <a:buFont typeface="Arial" charset="0"/>
                <a:buNone/>
                <a:defRPr/>
              </a:pPr>
              <a:r>
                <a:rPr lang="zh-CN" altLang="en-US" sz="2000" dirty="0">
                  <a:latin typeface="+mn-ea"/>
                  <a:ea typeface="+mn-ea"/>
                </a:rPr>
                <a:t>交流轨道电路模块</a:t>
              </a:r>
            </a:p>
          </p:txBody>
        </p:sp>
        <p:sp>
          <p:nvSpPr>
            <p:cNvPr id="25" name="AutoShape 18"/>
            <p:cNvSpPr/>
            <p:nvPr/>
          </p:nvSpPr>
          <p:spPr bwMode="auto">
            <a:xfrm>
              <a:off x="1156997" y="1585919"/>
              <a:ext cx="457220" cy="4165647"/>
            </a:xfrm>
            <a:prstGeom prst="leftBrace">
              <a:avLst>
                <a:gd name="adj1" fmla="val 75926"/>
                <a:gd name="adj2" fmla="val 50000"/>
              </a:avLst>
            </a:prstGeom>
            <a:noFill/>
            <a:ln w="476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charset="0"/>
                <a:buNone/>
                <a:defRPr/>
              </a:pPr>
              <a:endParaRPr lang="zh-CN" altLang="en-US" sz="2000">
                <a:latin typeface="+mn-ea"/>
                <a:ea typeface="+mn-ea"/>
              </a:endParaRPr>
            </a:p>
          </p:txBody>
        </p:sp>
        <p:sp>
          <p:nvSpPr>
            <p:cNvPr id="26" name="AutoShape 19"/>
            <p:cNvSpPr/>
            <p:nvPr/>
          </p:nvSpPr>
          <p:spPr bwMode="auto">
            <a:xfrm>
              <a:off x="3419283" y="1133477"/>
              <a:ext cx="381016" cy="609607"/>
            </a:xfrm>
            <a:prstGeom prst="leftBrace">
              <a:avLst>
                <a:gd name="adj1" fmla="val 13333"/>
                <a:gd name="adj2" fmla="val 50000"/>
              </a:avLst>
            </a:prstGeom>
            <a:noFill/>
            <a:ln w="349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charset="0"/>
                <a:buNone/>
                <a:defRPr/>
              </a:pPr>
              <a:endParaRPr lang="zh-CN" altLang="en-US" sz="2000">
                <a:latin typeface="+mn-ea"/>
                <a:ea typeface="+mn-ea"/>
              </a:endParaRPr>
            </a:p>
          </p:txBody>
        </p:sp>
        <p:sp>
          <p:nvSpPr>
            <p:cNvPr id="27" name="AutoShape 20"/>
            <p:cNvSpPr/>
            <p:nvPr/>
          </p:nvSpPr>
          <p:spPr bwMode="auto">
            <a:xfrm>
              <a:off x="3330379" y="2357453"/>
              <a:ext cx="381016" cy="720733"/>
            </a:xfrm>
            <a:prstGeom prst="leftBrace">
              <a:avLst>
                <a:gd name="adj1" fmla="val 15764"/>
                <a:gd name="adj2" fmla="val 50000"/>
              </a:avLst>
            </a:prstGeom>
            <a:noFill/>
            <a:ln w="349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charset="0"/>
                <a:buNone/>
                <a:defRPr/>
              </a:pPr>
              <a:endParaRPr lang="zh-CN" altLang="en-US" sz="2000">
                <a:latin typeface="+mn-ea"/>
                <a:ea typeface="+mn-ea"/>
              </a:endParaRPr>
            </a:p>
          </p:txBody>
        </p:sp>
        <p:sp>
          <p:nvSpPr>
            <p:cNvPr id="28" name="AutoShape 21"/>
            <p:cNvSpPr/>
            <p:nvPr/>
          </p:nvSpPr>
          <p:spPr bwMode="auto">
            <a:xfrm>
              <a:off x="3290689" y="3644930"/>
              <a:ext cx="381016" cy="609607"/>
            </a:xfrm>
            <a:prstGeom prst="leftBrace">
              <a:avLst>
                <a:gd name="adj1" fmla="val 13333"/>
                <a:gd name="adj2" fmla="val 50000"/>
              </a:avLst>
            </a:prstGeom>
            <a:noFill/>
            <a:ln w="349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charset="0"/>
                <a:buNone/>
                <a:defRPr/>
              </a:pPr>
              <a:endParaRPr lang="zh-CN" altLang="en-US" sz="2000">
                <a:latin typeface="+mn-ea"/>
                <a:ea typeface="+mn-ea"/>
              </a:endParaRPr>
            </a:p>
          </p:txBody>
        </p:sp>
        <p:sp>
          <p:nvSpPr>
            <p:cNvPr id="29" name="AutoShape 22"/>
            <p:cNvSpPr/>
            <p:nvPr/>
          </p:nvSpPr>
          <p:spPr bwMode="auto">
            <a:xfrm>
              <a:off x="3378006" y="4926057"/>
              <a:ext cx="344502" cy="1295415"/>
            </a:xfrm>
            <a:prstGeom prst="leftBrace">
              <a:avLst>
                <a:gd name="adj1" fmla="val 31336"/>
                <a:gd name="adj2" fmla="val 50000"/>
              </a:avLst>
            </a:prstGeom>
            <a:noFill/>
            <a:ln w="349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buFont typeface="Arial" charset="0"/>
                <a:buNone/>
                <a:defRPr/>
              </a:pPr>
              <a:endParaRPr lang="zh-CN" altLang="en-US" sz="2000">
                <a:latin typeface="+mn-ea"/>
                <a:ea typeface="+mn-ea"/>
              </a:endParaRPr>
            </a:p>
          </p:txBody>
        </p:sp>
        <p:sp>
          <p:nvSpPr>
            <p:cNvPr id="30" name="矩形 29"/>
            <p:cNvSpPr/>
            <p:nvPr/>
          </p:nvSpPr>
          <p:spPr>
            <a:xfrm>
              <a:off x="4403575" y="3837019"/>
              <a:ext cx="2003512" cy="708033"/>
            </a:xfrm>
            <a:prstGeom prst="rect">
              <a:avLst/>
            </a:prstGeom>
          </p:spPr>
          <p:txBody>
            <a:bodyPr>
              <a:spAutoFit/>
            </a:bodyPr>
            <a:lstStyle/>
            <a:p>
              <a:pPr algn="ctr">
                <a:buFont typeface="Arial" charset="0"/>
                <a:buNone/>
                <a:defRPr/>
              </a:pPr>
              <a:r>
                <a:rPr lang="en-US" altLang="zh-CN" sz="2000" dirty="0">
                  <a:latin typeface="+mn-ea"/>
                  <a:ea typeface="+mn-ea"/>
                </a:rPr>
                <a:t>25Hz</a:t>
              </a:r>
              <a:r>
                <a:rPr lang="zh-CN" altLang="en-US" sz="2000" dirty="0">
                  <a:latin typeface="+mn-ea"/>
                  <a:ea typeface="+mn-ea"/>
                </a:rPr>
                <a:t>相敏轨道电路模块</a:t>
              </a:r>
            </a:p>
          </p:txBody>
        </p:sp>
      </p:grpSp>
      <p:sp>
        <p:nvSpPr>
          <p:cNvPr id="31" name="Text Box 15"/>
          <p:cNvSpPr txBox="1">
            <a:spLocks noChangeArrowheads="1"/>
          </p:cNvSpPr>
          <p:nvPr/>
        </p:nvSpPr>
        <p:spPr bwMode="auto">
          <a:xfrm>
            <a:off x="6096000" y="5662792"/>
            <a:ext cx="59023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dirty="0">
                <a:solidFill>
                  <a:srgbClr val="7030A0"/>
                </a:solidFill>
                <a:latin typeface="微软雅黑" panose="020B0503020204020204" pitchFamily="34" charset="-122"/>
                <a:ea typeface="微软雅黑" panose="020B0503020204020204" pitchFamily="34" charset="-122"/>
              </a:rPr>
              <a:t>12</a:t>
            </a:r>
            <a:r>
              <a:rPr lang="zh-CN" altLang="en-US" sz="2400" dirty="0">
                <a:solidFill>
                  <a:srgbClr val="7030A0"/>
                </a:solidFill>
                <a:latin typeface="微软雅黑" panose="020B0503020204020204" pitchFamily="34" charset="-122"/>
                <a:ea typeface="微软雅黑" panose="020B0503020204020204" pitchFamily="34" charset="-122"/>
              </a:rPr>
              <a:t>种全电子化模块覆盖车辆段</a:t>
            </a:r>
            <a:endParaRPr lang="en-US" altLang="zh-CN" sz="2400" dirty="0">
              <a:solidFill>
                <a:srgbClr val="7030A0"/>
              </a:solidFill>
              <a:latin typeface="微软雅黑" panose="020B0503020204020204" pitchFamily="34" charset="-122"/>
              <a:ea typeface="微软雅黑" panose="020B0503020204020204" pitchFamily="34" charset="-122"/>
            </a:endParaRPr>
          </a:p>
          <a:p>
            <a:pPr algn="ctr" eaLnBrk="1" hangingPunct="1">
              <a:spcBef>
                <a:spcPct val="50000"/>
              </a:spcBef>
            </a:pPr>
            <a:r>
              <a:rPr lang="zh-CN" altLang="en-US" sz="2400" dirty="0">
                <a:solidFill>
                  <a:srgbClr val="7030A0"/>
                </a:solidFill>
                <a:latin typeface="微软雅黑" panose="020B0503020204020204" pitchFamily="34" charset="-122"/>
                <a:ea typeface="微软雅黑" panose="020B0503020204020204" pitchFamily="34" charset="-122"/>
              </a:rPr>
              <a:t>所有的设备接口</a:t>
            </a:r>
          </a:p>
        </p:txBody>
      </p:sp>
    </p:spTree>
    <p:extLst>
      <p:ext uri="{BB962C8B-B14F-4D97-AF65-F5344CB8AC3E}">
        <p14:creationId xmlns:p14="http://schemas.microsoft.com/office/powerpoint/2010/main" val="4237414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396294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3.1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全电子联锁（</a:t>
            </a:r>
            <a:r>
              <a:rPr lang="en-US" altLang="zh-CN"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4</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0" y="1070761"/>
            <a:ext cx="12192000" cy="2062103"/>
          </a:xfrm>
          <a:prstGeom prst="rect">
            <a:avLst/>
          </a:prstGeom>
        </p:spPr>
        <p:txBody>
          <a:bodyPr wrap="square">
            <a:spAutoFit/>
          </a:bodyPr>
          <a:lstStyle/>
          <a:p>
            <a:r>
              <a:rPr lang="zh-CN" altLang="en-US" sz="3200" dirty="0" smtClean="0">
                <a:latin typeface="微软雅黑" panose="020B0503020204020204" pitchFamily="34" charset="-122"/>
                <a:ea typeface="微软雅黑" panose="020B0503020204020204" pitchFamily="34" charset="-122"/>
              </a:rPr>
              <a:t>      全电子计算机联锁</a:t>
            </a:r>
            <a:r>
              <a:rPr lang="zh-CN" altLang="en-US" sz="3200" dirty="0">
                <a:latin typeface="微软雅黑" panose="020B0503020204020204" pitchFamily="34" charset="-122"/>
                <a:ea typeface="微软雅黑" panose="020B0503020204020204" pitchFamily="34" charset="-122"/>
              </a:rPr>
              <a:t>通过电子电力开关</a:t>
            </a:r>
            <a:r>
              <a:rPr lang="zh-CN" altLang="en-US" sz="3200" dirty="0" smtClean="0">
                <a:latin typeface="微软雅黑" panose="020B0503020204020204" pitchFamily="34" charset="-122"/>
                <a:ea typeface="微软雅黑" panose="020B0503020204020204" pitchFamily="34" charset="-122"/>
              </a:rPr>
              <a:t>实现继电器的执行部分和逻辑判断部分功能，实现采集和控制室外信号设备的功能，实现了监测和控制的一体化。全电子联锁的概念从提出到现在已有二十年的时间。</a:t>
            </a:r>
            <a:endParaRPr lang="zh-CN" altLang="en-US" sz="3200" dirty="0"/>
          </a:p>
        </p:txBody>
      </p:sp>
      <p:sp>
        <p:nvSpPr>
          <p:cNvPr id="48" name="椭圆 47"/>
          <p:cNvSpPr/>
          <p:nvPr/>
        </p:nvSpPr>
        <p:spPr>
          <a:xfrm>
            <a:off x="1890004" y="3355310"/>
            <a:ext cx="1066800" cy="1066800"/>
          </a:xfrm>
          <a:prstGeom prst="ellipse">
            <a:avLst/>
          </a:prstGeom>
          <a:solidFill>
            <a:srgbClr val="FAB51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9" name="文本框 48"/>
          <p:cNvSpPr txBox="1"/>
          <p:nvPr/>
        </p:nvSpPr>
        <p:spPr>
          <a:xfrm>
            <a:off x="1890433" y="3503724"/>
            <a:ext cx="1093893" cy="769441"/>
          </a:xfrm>
          <a:prstGeom prst="rect">
            <a:avLst/>
          </a:prstGeom>
          <a:noFill/>
        </p:spPr>
        <p:txBody>
          <a:bodyPr wrap="square" rtlCol="0">
            <a:spAutoFit/>
          </a:bodyPr>
          <a:lstStyle/>
          <a:p>
            <a:pPr algn="ctr"/>
            <a:r>
              <a:rPr lang="en-US" altLang="zh-CN" sz="4400" dirty="0">
                <a:solidFill>
                  <a:schemeClr val="bg1"/>
                </a:solidFill>
                <a:latin typeface="+mn-ea"/>
              </a:rPr>
              <a:t>01</a:t>
            </a:r>
            <a:endParaRPr lang="zh-CN" altLang="en-US" sz="4400" dirty="0">
              <a:solidFill>
                <a:schemeClr val="bg1"/>
              </a:solidFill>
              <a:latin typeface="+mn-ea"/>
            </a:endParaRPr>
          </a:p>
        </p:txBody>
      </p:sp>
      <p:sp>
        <p:nvSpPr>
          <p:cNvPr id="50" name="文本框 49"/>
          <p:cNvSpPr txBox="1"/>
          <p:nvPr/>
        </p:nvSpPr>
        <p:spPr>
          <a:xfrm>
            <a:off x="1384007" y="4496450"/>
            <a:ext cx="2038606" cy="400110"/>
          </a:xfrm>
          <a:prstGeom prst="rect">
            <a:avLst/>
          </a:prstGeom>
          <a:noFill/>
        </p:spPr>
        <p:txBody>
          <a:bodyPr wrap="square" rtlCol="0">
            <a:spAutoFit/>
          </a:bodyPr>
          <a:lstStyle/>
          <a:p>
            <a:pPr algn="ctr"/>
            <a:r>
              <a:rPr lang="zh-CN" altLang="en-US" sz="2000" b="1" dirty="0" smtClean="0">
                <a:solidFill>
                  <a:schemeClr val="tx1">
                    <a:lumMod val="50000"/>
                    <a:lumOff val="50000"/>
                  </a:schemeClr>
                </a:solidFill>
                <a:latin typeface="黑体" panose="02010600030101010101" charset="-122"/>
                <a:ea typeface="黑体" panose="02010600030101010101" charset="-122"/>
              </a:rPr>
              <a:t>故障</a:t>
            </a:r>
            <a:r>
              <a:rPr lang="en-US" altLang="zh-CN" sz="2000" b="1" dirty="0" smtClean="0">
                <a:solidFill>
                  <a:schemeClr val="tx1">
                    <a:lumMod val="50000"/>
                    <a:lumOff val="50000"/>
                  </a:schemeClr>
                </a:solidFill>
                <a:latin typeface="黑体" panose="02010600030101010101" charset="-122"/>
                <a:ea typeface="黑体" panose="02010600030101010101" charset="-122"/>
              </a:rPr>
              <a:t>-</a:t>
            </a:r>
            <a:r>
              <a:rPr lang="zh-CN" altLang="en-US" sz="2000" b="1" dirty="0" smtClean="0">
                <a:solidFill>
                  <a:schemeClr val="tx1">
                    <a:lumMod val="50000"/>
                    <a:lumOff val="50000"/>
                  </a:schemeClr>
                </a:solidFill>
                <a:latin typeface="黑体" panose="02010600030101010101" charset="-122"/>
                <a:ea typeface="黑体" panose="02010600030101010101" charset="-122"/>
              </a:rPr>
              <a:t>安全原则</a:t>
            </a:r>
            <a:endParaRPr lang="zh-CN" altLang="en-US" sz="2000" b="1" dirty="0">
              <a:solidFill>
                <a:schemeClr val="tx1">
                  <a:lumMod val="50000"/>
                  <a:lumOff val="50000"/>
                </a:schemeClr>
              </a:solidFill>
              <a:latin typeface="黑体" panose="02010600030101010101" charset="-122"/>
              <a:ea typeface="黑体" panose="02010600030101010101" charset="-122"/>
            </a:endParaRPr>
          </a:p>
        </p:txBody>
      </p:sp>
      <p:sp>
        <p:nvSpPr>
          <p:cNvPr id="51" name="文本框 50"/>
          <p:cNvSpPr txBox="1"/>
          <p:nvPr/>
        </p:nvSpPr>
        <p:spPr>
          <a:xfrm>
            <a:off x="1318504" y="4970901"/>
            <a:ext cx="2209800" cy="1492716"/>
          </a:xfrm>
          <a:prstGeom prst="rect">
            <a:avLst/>
          </a:prstGeom>
          <a:noFill/>
        </p:spPr>
        <p:txBody>
          <a:bodyPr wrap="square" rtlCol="0">
            <a:spAutoFit/>
          </a:bodyPr>
          <a:lstStyle/>
          <a:p>
            <a:pPr algn="ctr">
              <a:lnSpc>
                <a:spcPct val="130000"/>
              </a:lnSpc>
            </a:pPr>
            <a:r>
              <a:rPr lang="zh-CN" altLang="en-US" sz="1400" dirty="0">
                <a:solidFill>
                  <a:schemeClr val="tx1">
                    <a:lumMod val="50000"/>
                    <a:lumOff val="50000"/>
                  </a:schemeClr>
                </a:solidFill>
                <a:latin typeface="黑体" panose="02010600030101010101" charset="-122"/>
                <a:ea typeface="黑体" panose="02010600030101010101" charset="-122"/>
              </a:rPr>
              <a:t>重力型安全</a:t>
            </a:r>
            <a:r>
              <a:rPr lang="zh-CN" altLang="en-US" sz="1400" dirty="0" smtClean="0">
                <a:solidFill>
                  <a:schemeClr val="tx1">
                    <a:lumMod val="50000"/>
                    <a:lumOff val="50000"/>
                  </a:schemeClr>
                </a:solidFill>
                <a:latin typeface="黑体" panose="02010600030101010101" charset="-122"/>
                <a:ea typeface="黑体" panose="02010600030101010101" charset="-122"/>
              </a:rPr>
              <a:t>继电器天然的安全</a:t>
            </a:r>
            <a:r>
              <a:rPr lang="zh-CN" altLang="en-US" sz="1400" dirty="0">
                <a:solidFill>
                  <a:schemeClr val="tx1">
                    <a:lumMod val="50000"/>
                    <a:lumOff val="50000"/>
                  </a:schemeClr>
                </a:solidFill>
                <a:latin typeface="黑体" panose="02010600030101010101" charset="-122"/>
                <a:ea typeface="黑体" panose="02010600030101010101" charset="-122"/>
              </a:rPr>
              <a:t>属性，在没有闭环检测的时候，无法确定开关的状态是开是</a:t>
            </a:r>
            <a:r>
              <a:rPr lang="zh-CN" altLang="en-US" sz="1400" dirty="0" smtClean="0">
                <a:solidFill>
                  <a:schemeClr val="tx1">
                    <a:lumMod val="50000"/>
                    <a:lumOff val="50000"/>
                  </a:schemeClr>
                </a:solidFill>
                <a:latin typeface="黑体" panose="02010600030101010101" charset="-122"/>
                <a:ea typeface="黑体" panose="02010600030101010101" charset="-122"/>
              </a:rPr>
              <a:t>闭，对设计提出了较高的要求。</a:t>
            </a:r>
            <a:endParaRPr lang="zh-CN" altLang="en-US" sz="1400" dirty="0">
              <a:solidFill>
                <a:schemeClr val="tx1">
                  <a:lumMod val="50000"/>
                  <a:lumOff val="50000"/>
                </a:schemeClr>
              </a:solidFill>
              <a:latin typeface="黑体" panose="02010600030101010101" charset="-122"/>
              <a:ea typeface="黑体" panose="02010600030101010101" charset="-122"/>
            </a:endParaRPr>
          </a:p>
        </p:txBody>
      </p:sp>
      <p:sp>
        <p:nvSpPr>
          <p:cNvPr id="52" name="椭圆 51"/>
          <p:cNvSpPr/>
          <p:nvPr/>
        </p:nvSpPr>
        <p:spPr>
          <a:xfrm>
            <a:off x="5469959" y="3407309"/>
            <a:ext cx="1066800" cy="1066800"/>
          </a:xfrm>
          <a:prstGeom prst="ellipse">
            <a:avLst/>
          </a:prstGeom>
          <a:solidFill>
            <a:srgbClr val="F3650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3" name="文本框 52"/>
          <p:cNvSpPr txBox="1"/>
          <p:nvPr/>
        </p:nvSpPr>
        <p:spPr>
          <a:xfrm>
            <a:off x="5443290" y="3555723"/>
            <a:ext cx="1093893" cy="769441"/>
          </a:xfrm>
          <a:prstGeom prst="rect">
            <a:avLst/>
          </a:prstGeom>
          <a:noFill/>
        </p:spPr>
        <p:txBody>
          <a:bodyPr wrap="square" rtlCol="0">
            <a:spAutoFit/>
          </a:bodyPr>
          <a:lstStyle/>
          <a:p>
            <a:pPr algn="ctr"/>
            <a:r>
              <a:rPr lang="en-US" altLang="zh-CN" sz="4400" dirty="0">
                <a:solidFill>
                  <a:schemeClr val="bg1"/>
                </a:solidFill>
                <a:latin typeface="+mn-ea"/>
              </a:rPr>
              <a:t>02</a:t>
            </a:r>
            <a:endParaRPr lang="zh-CN" altLang="en-US" sz="4400" dirty="0">
              <a:solidFill>
                <a:schemeClr val="bg1"/>
              </a:solidFill>
              <a:latin typeface="+mn-ea"/>
            </a:endParaRPr>
          </a:p>
        </p:txBody>
      </p:sp>
      <p:sp>
        <p:nvSpPr>
          <p:cNvPr id="54" name="文本框 53"/>
          <p:cNvSpPr txBox="1"/>
          <p:nvPr/>
        </p:nvSpPr>
        <p:spPr>
          <a:xfrm>
            <a:off x="5057365" y="4548449"/>
            <a:ext cx="1865741" cy="400110"/>
          </a:xfrm>
          <a:prstGeom prst="rect">
            <a:avLst/>
          </a:prstGeom>
          <a:noFill/>
        </p:spPr>
        <p:txBody>
          <a:bodyPr wrap="square" rtlCol="0">
            <a:spAutoFit/>
          </a:bodyPr>
          <a:lstStyle/>
          <a:p>
            <a:pPr algn="ctr"/>
            <a:r>
              <a:rPr lang="zh-CN" altLang="en-US" sz="2000" b="1" dirty="0" smtClean="0">
                <a:solidFill>
                  <a:schemeClr val="tx1">
                    <a:lumMod val="50000"/>
                    <a:lumOff val="50000"/>
                  </a:schemeClr>
                </a:solidFill>
                <a:latin typeface="黑体" panose="02010600030101010101" charset="-122"/>
                <a:ea typeface="黑体" panose="02010600030101010101" charset="-122"/>
              </a:rPr>
              <a:t>质量控制水平</a:t>
            </a:r>
            <a:endParaRPr lang="zh-CN" altLang="en-US" sz="2000" b="1" dirty="0">
              <a:solidFill>
                <a:schemeClr val="tx1">
                  <a:lumMod val="50000"/>
                  <a:lumOff val="50000"/>
                </a:schemeClr>
              </a:solidFill>
              <a:latin typeface="黑体" panose="02010600030101010101" charset="-122"/>
              <a:ea typeface="黑体" panose="02010600030101010101" charset="-122"/>
            </a:endParaRPr>
          </a:p>
        </p:txBody>
      </p:sp>
      <p:sp>
        <p:nvSpPr>
          <p:cNvPr id="55" name="文本框 54"/>
          <p:cNvSpPr txBox="1"/>
          <p:nvPr/>
        </p:nvSpPr>
        <p:spPr>
          <a:xfrm>
            <a:off x="4898457" y="5022900"/>
            <a:ext cx="2209800" cy="932563"/>
          </a:xfrm>
          <a:prstGeom prst="rect">
            <a:avLst/>
          </a:prstGeom>
          <a:noFill/>
        </p:spPr>
        <p:txBody>
          <a:bodyPr wrap="square" rtlCol="0">
            <a:spAutoFit/>
          </a:bodyPr>
          <a:lstStyle>
            <a:defPPr>
              <a:defRPr lang="zh-CN"/>
            </a:defPPr>
            <a:lvl1pPr algn="ctr">
              <a:lnSpc>
                <a:spcPct val="130000"/>
              </a:lnSpc>
              <a:defRPr sz="1400">
                <a:solidFill>
                  <a:srgbClr val="312345"/>
                </a:solidFill>
                <a:latin typeface="+mn-ea"/>
              </a:defRPr>
            </a:lvl1pPr>
          </a:lstStyle>
          <a:p>
            <a:r>
              <a:rPr lang="zh-CN" altLang="en-US" dirty="0" smtClean="0">
                <a:solidFill>
                  <a:schemeClr val="tx1">
                    <a:lumMod val="50000"/>
                    <a:lumOff val="50000"/>
                  </a:schemeClr>
                </a:solidFill>
                <a:latin typeface="黑体" panose="02010600030101010101" charset="-122"/>
                <a:ea typeface="黑体" panose="02010600030101010101" charset="-122"/>
              </a:rPr>
              <a:t>电路整体封装，降低了透明度，对设备自身质量可靠性提出了高要求。</a:t>
            </a:r>
            <a:endParaRPr lang="zh-CN" altLang="en-US" dirty="0">
              <a:solidFill>
                <a:schemeClr val="tx1">
                  <a:lumMod val="50000"/>
                  <a:lumOff val="50000"/>
                </a:schemeClr>
              </a:solidFill>
              <a:latin typeface="黑体" panose="02010600030101010101" charset="-122"/>
              <a:ea typeface="黑体" panose="02010600030101010101" charset="-122"/>
            </a:endParaRPr>
          </a:p>
        </p:txBody>
      </p:sp>
      <p:sp>
        <p:nvSpPr>
          <p:cNvPr id="56" name="椭圆 55"/>
          <p:cNvSpPr/>
          <p:nvPr/>
        </p:nvSpPr>
        <p:spPr>
          <a:xfrm>
            <a:off x="8875346" y="3401847"/>
            <a:ext cx="1066800" cy="1066800"/>
          </a:xfrm>
          <a:prstGeom prst="ellipse">
            <a:avLst/>
          </a:prstGeom>
          <a:solidFill>
            <a:srgbClr val="3E82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57" name="文本框 56"/>
          <p:cNvSpPr txBox="1"/>
          <p:nvPr/>
        </p:nvSpPr>
        <p:spPr>
          <a:xfrm>
            <a:off x="8889314" y="3550261"/>
            <a:ext cx="1093893" cy="769441"/>
          </a:xfrm>
          <a:prstGeom prst="rect">
            <a:avLst/>
          </a:prstGeom>
          <a:noFill/>
        </p:spPr>
        <p:txBody>
          <a:bodyPr wrap="square" rtlCol="0">
            <a:spAutoFit/>
          </a:bodyPr>
          <a:lstStyle/>
          <a:p>
            <a:pPr algn="ctr"/>
            <a:r>
              <a:rPr lang="en-US" altLang="zh-CN" sz="4400" dirty="0">
                <a:solidFill>
                  <a:schemeClr val="bg1"/>
                </a:solidFill>
                <a:latin typeface="+mn-ea"/>
              </a:rPr>
              <a:t>03</a:t>
            </a:r>
            <a:endParaRPr lang="zh-CN" altLang="en-US" sz="4400" dirty="0">
              <a:solidFill>
                <a:schemeClr val="bg1"/>
              </a:solidFill>
              <a:latin typeface="+mn-ea"/>
            </a:endParaRPr>
          </a:p>
        </p:txBody>
      </p:sp>
      <p:sp>
        <p:nvSpPr>
          <p:cNvPr id="58" name="文本框 57"/>
          <p:cNvSpPr txBox="1"/>
          <p:nvPr/>
        </p:nvSpPr>
        <p:spPr>
          <a:xfrm>
            <a:off x="8331360" y="4542616"/>
            <a:ext cx="2209800" cy="400110"/>
          </a:xfrm>
          <a:prstGeom prst="rect">
            <a:avLst/>
          </a:prstGeom>
          <a:noFill/>
        </p:spPr>
        <p:txBody>
          <a:bodyPr wrap="square" rtlCol="0">
            <a:spAutoFit/>
          </a:bodyPr>
          <a:lstStyle/>
          <a:p>
            <a:pPr algn="ctr"/>
            <a:r>
              <a:rPr lang="zh-CN" altLang="en-US" sz="2000" b="1" dirty="0" smtClean="0">
                <a:solidFill>
                  <a:schemeClr val="tx1">
                    <a:lumMod val="50000"/>
                    <a:lumOff val="50000"/>
                  </a:schemeClr>
                </a:solidFill>
                <a:latin typeface="黑体" panose="02010600030101010101" charset="-122"/>
                <a:ea typeface="黑体" panose="02010600030101010101" charset="-122"/>
              </a:rPr>
              <a:t>可用性与可靠性</a:t>
            </a:r>
            <a:endParaRPr lang="zh-CN" altLang="en-US" sz="2000" b="1" dirty="0">
              <a:solidFill>
                <a:schemeClr val="tx1">
                  <a:lumMod val="50000"/>
                  <a:lumOff val="50000"/>
                </a:schemeClr>
              </a:solidFill>
              <a:latin typeface="黑体" panose="02010600030101010101" charset="-122"/>
              <a:ea typeface="黑体" panose="02010600030101010101" charset="-122"/>
            </a:endParaRPr>
          </a:p>
        </p:txBody>
      </p:sp>
      <p:sp>
        <p:nvSpPr>
          <p:cNvPr id="59" name="文本框 58"/>
          <p:cNvSpPr txBox="1"/>
          <p:nvPr/>
        </p:nvSpPr>
        <p:spPr>
          <a:xfrm>
            <a:off x="8303846" y="5017438"/>
            <a:ext cx="2209800" cy="652486"/>
          </a:xfrm>
          <a:prstGeom prst="rect">
            <a:avLst/>
          </a:prstGeom>
          <a:noFill/>
        </p:spPr>
        <p:txBody>
          <a:bodyPr wrap="square" rtlCol="0">
            <a:spAutoFit/>
          </a:bodyPr>
          <a:lstStyle>
            <a:defPPr>
              <a:defRPr lang="zh-CN"/>
            </a:defPPr>
            <a:lvl1pPr algn="ctr">
              <a:lnSpc>
                <a:spcPct val="130000"/>
              </a:lnSpc>
              <a:defRPr sz="1400">
                <a:solidFill>
                  <a:srgbClr val="312345"/>
                </a:solidFill>
                <a:latin typeface="+mn-ea"/>
              </a:defRPr>
            </a:lvl1pPr>
          </a:lstStyle>
          <a:p>
            <a:r>
              <a:rPr lang="zh-CN" altLang="en-US" dirty="0" smtClean="0">
                <a:solidFill>
                  <a:schemeClr val="tx1">
                    <a:lumMod val="50000"/>
                    <a:lumOff val="50000"/>
                  </a:schemeClr>
                </a:solidFill>
                <a:latin typeface="黑体" panose="02010600030101010101" charset="-122"/>
                <a:ea typeface="黑体" panose="02010600030101010101" charset="-122"/>
              </a:rPr>
              <a:t>电子执行单元执行的稳定性和强壮度有待验证。</a:t>
            </a:r>
            <a:endParaRPr lang="zh-CN" altLang="en-US" dirty="0">
              <a:solidFill>
                <a:schemeClr val="tx1">
                  <a:lumMod val="50000"/>
                  <a:lumOff val="50000"/>
                </a:schemeClr>
              </a:solidFill>
              <a:latin typeface="黑体" panose="02010600030101010101" charset="-122"/>
              <a:ea typeface="黑体" panose="02010600030101010101" charset="-122"/>
            </a:endParaRPr>
          </a:p>
        </p:txBody>
      </p:sp>
    </p:spTree>
    <p:extLst>
      <p:ext uri="{BB962C8B-B14F-4D97-AF65-F5344CB8AC3E}">
        <p14:creationId xmlns:p14="http://schemas.microsoft.com/office/powerpoint/2010/main" val="1486175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6400800" y="269122"/>
            <a:ext cx="5621311" cy="6101698"/>
          </a:xfrm>
          <a:prstGeom prst="round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26113" y="269122"/>
            <a:ext cx="3324949"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3.2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目标控制器</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-OC</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Object 3"/>
          <p:cNvGraphicFramePr>
            <a:graphicFrameLocks noChangeAspect="1"/>
          </p:cNvGraphicFramePr>
          <p:nvPr>
            <p:extLst>
              <p:ext uri="{D42A27DB-BD31-4B8C-83A1-F6EECF244321}">
                <p14:modId xmlns:p14="http://schemas.microsoft.com/office/powerpoint/2010/main" val="281357197"/>
              </p:ext>
            </p:extLst>
          </p:nvPr>
        </p:nvGraphicFramePr>
        <p:xfrm>
          <a:off x="6687508" y="476765"/>
          <a:ext cx="5049154" cy="5644573"/>
        </p:xfrm>
        <a:graphic>
          <a:graphicData uri="http://schemas.openxmlformats.org/presentationml/2006/ole">
            <mc:AlternateContent xmlns:mc="http://schemas.openxmlformats.org/markup-compatibility/2006">
              <mc:Choice xmlns:v="urn:schemas-microsoft-com:vml" Requires="v">
                <p:oleObj spid="_x0000_s3086" name="Visio" r:id="rId4" imgW="5775385" imgH="6441965" progId="Visio.Drawing.11">
                  <p:embed/>
                </p:oleObj>
              </mc:Choice>
              <mc:Fallback>
                <p:oleObj name="Visio" r:id="rId4" imgW="5775385" imgH="644196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7508" y="476765"/>
                        <a:ext cx="5049154" cy="5644573"/>
                      </a:xfrm>
                      <a:prstGeom prst="rect">
                        <a:avLst/>
                      </a:prstGeom>
                      <a:noFill/>
                      <a:extLst/>
                    </p:spPr>
                  </p:pic>
                </p:oleObj>
              </mc:Fallback>
            </mc:AlternateContent>
          </a:graphicData>
        </a:graphic>
      </p:graphicFrame>
      <p:sp>
        <p:nvSpPr>
          <p:cNvPr id="4" name="矩形 3"/>
          <p:cNvSpPr/>
          <p:nvPr/>
        </p:nvSpPr>
        <p:spPr>
          <a:xfrm>
            <a:off x="8080376" y="6393797"/>
            <a:ext cx="226215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对象</a:t>
            </a:r>
            <a:r>
              <a:rPr lang="zh-CN" altLang="zh-CN" dirty="0" smtClean="0">
                <a:latin typeface="微软雅黑" panose="020B0503020204020204" pitchFamily="34" charset="-122"/>
                <a:ea typeface="微软雅黑" panose="020B0503020204020204" pitchFamily="34" charset="-122"/>
              </a:rPr>
              <a:t>控制器</a:t>
            </a:r>
            <a:r>
              <a:rPr lang="zh-CN" altLang="zh-CN" dirty="0">
                <a:latin typeface="微软雅黑" panose="020B0503020204020204" pitchFamily="34" charset="-122"/>
                <a:ea typeface="微软雅黑" panose="020B0503020204020204" pitchFamily="34" charset="-122"/>
              </a:rPr>
              <a:t>功能架构</a:t>
            </a:r>
            <a:endParaRPr lang="zh-CN" altLang="en-US" dirty="0">
              <a:latin typeface="微软雅黑" panose="020B0503020204020204" pitchFamily="34" charset="-122"/>
              <a:ea typeface="微软雅黑" panose="020B0503020204020204" pitchFamily="34" charset="-122"/>
            </a:endParaRPr>
          </a:p>
        </p:txBody>
      </p:sp>
      <p:sp>
        <p:nvSpPr>
          <p:cNvPr id="5" name="Rectangle 1"/>
          <p:cNvSpPr>
            <a:spLocks noChangeArrowheads="1"/>
          </p:cNvSpPr>
          <p:nvPr/>
        </p:nvSpPr>
        <p:spPr bwMode="auto">
          <a:xfrm>
            <a:off x="182495" y="792342"/>
            <a:ext cx="5718633"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l"/>
              <a:tabLst/>
            </a:pPr>
            <a:r>
              <a:rPr kumimoji="0" lang="zh-CN" altLang="en-US" sz="2000" b="0" i="0" u="none" strike="noStrike" cap="none" normalizeH="0" baseline="0" dirty="0" smtClean="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目标</a:t>
            </a:r>
            <a:r>
              <a:rPr kumimoji="0" lang="zh-CN" sz="2000" b="0" i="0" u="none" strike="noStrike" cap="none" normalizeH="0" baseline="0" dirty="0" smtClean="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控制器</a:t>
            </a:r>
            <a:r>
              <a:rPr kumimoji="0" lang="zh-CN" altLang="en-US" sz="2000" b="0" i="0" u="none" strike="noStrike" cap="none" normalizeH="0" baseline="0" dirty="0" smtClean="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是下一代列控系统的核心轨旁设备，其</a:t>
            </a:r>
            <a:r>
              <a:rPr kumimoji="0" lang="zh-CN" sz="2000" b="0" i="0" u="none" strike="noStrike" cap="none" normalizeH="0" baseline="0" dirty="0" smtClean="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通过</a:t>
            </a:r>
            <a:r>
              <a:rPr kumimoji="0" lang="en-US" altLang="zh-CN"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DCS</a:t>
            </a:r>
            <a:r>
              <a:rPr kumimoji="0" lang="zh-CN" altLang="en-US"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骨干网与列车、</a:t>
            </a:r>
            <a:r>
              <a:rPr kumimoji="0" lang="en-US" altLang="zh-CN"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ITS</a:t>
            </a:r>
            <a:r>
              <a:rPr kumimoji="0" lang="zh-CN" altLang="en-US"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TMC</a:t>
            </a:r>
            <a:r>
              <a:rPr kumimoji="0" lang="zh-CN" altLang="en-US"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实时双向通信，向列车、</a:t>
            </a:r>
            <a:r>
              <a:rPr kumimoji="0" lang="en-US" altLang="zh-CN"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ITS</a:t>
            </a:r>
            <a:r>
              <a:rPr kumimoji="0" lang="zh-CN" altLang="en-US"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TMC</a:t>
            </a:r>
            <a:r>
              <a:rPr kumimoji="0" lang="zh-CN" altLang="en-US"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提供采集到的线路资源状态</a:t>
            </a:r>
            <a:r>
              <a:rPr kumimoji="0" lang="zh-CN" altLang="en-US" sz="2000" b="0" i="0" u="none" strike="noStrike" cap="none" normalizeH="0" baseline="0" dirty="0" smtClean="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a:t>
            </a:r>
            <a:endParaRPr kumimoji="0" lang="en-US" altLang="zh-CN" sz="2000" b="0" i="0" u="none" strike="noStrike" cap="none" normalizeH="0" baseline="0" dirty="0" smtClean="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endParaRPr>
          </a:p>
          <a:p>
            <a:pPr marL="285750" lvl="0" indent="-285750" fontAlgn="base">
              <a:lnSpc>
                <a:spcPct val="150000"/>
              </a:lnSpc>
              <a:spcBef>
                <a:spcPct val="0"/>
              </a:spcBef>
              <a:spcAft>
                <a:spcPct val="0"/>
              </a:spcAft>
              <a:buFont typeface="Wingdings" panose="05000000000000000000" pitchFamily="2" charset="2"/>
              <a:buChar char="l"/>
            </a:pPr>
            <a:r>
              <a:rPr lang="zh-CN" altLang="en-US" sz="2000" dirty="0">
                <a:solidFill>
                  <a:schemeClr val="accent2">
                    <a:lumMod val="50000"/>
                  </a:schemeClr>
                </a:solidFill>
                <a:latin typeface="微软雅黑" panose="020B0503020204020204" pitchFamily="34" charset="-122"/>
                <a:ea typeface="微软雅黑" panose="020B0503020204020204" pitchFamily="34" charset="-122"/>
                <a:cs typeface="Times New Roman" pitchFamily="18" charset="0"/>
              </a:rPr>
              <a:t>目标控制器</a:t>
            </a:r>
            <a:r>
              <a:rPr kumimoji="0" lang="zh-CN" altLang="en-US"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接收并响应列车、</a:t>
            </a:r>
            <a:r>
              <a:rPr kumimoji="0" lang="en-US" altLang="zh-CN"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ITS</a:t>
            </a:r>
            <a:r>
              <a:rPr kumimoji="0" lang="zh-CN" altLang="en-US"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a:t>
            </a:r>
            <a:r>
              <a:rPr kumimoji="0" lang="en-US" altLang="zh-CN"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TMC</a:t>
            </a:r>
            <a:r>
              <a:rPr kumimoji="0" lang="zh-CN" altLang="en-US"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Times New Roman" pitchFamily="18" charset="0"/>
              </a:rPr>
              <a:t>的命令，对管辖对象（道岔）进行权限分配，并根据命令和权限的分配情况对道岔、屏蔽门等设备进行操控。</a:t>
            </a:r>
            <a:endParaRPr kumimoji="0" lang="zh-CN" altLang="en-US" sz="2000" b="0" i="0" u="none" strike="noStrike" cap="none" normalizeH="0" baseline="0" dirty="0">
              <a:ln>
                <a:noFill/>
              </a:ln>
              <a:solidFill>
                <a:schemeClr val="accent2">
                  <a:lumMod val="50000"/>
                </a:schemeClr>
              </a:solidFill>
              <a:effectLst/>
              <a:latin typeface="微软雅黑" panose="020B0503020204020204" pitchFamily="34" charset="-122"/>
              <a:ea typeface="微软雅黑" panose="020B0503020204020204" pitchFamily="34" charset="-122"/>
              <a:cs typeface="宋体" pitchFamily="2" charset="-122"/>
            </a:endParaRPr>
          </a:p>
        </p:txBody>
      </p:sp>
      <p:sp>
        <p:nvSpPr>
          <p:cNvPr id="9" name="Rectangle 5"/>
          <p:cNvSpPr>
            <a:spLocks noChangeArrowheads="1"/>
          </p:cNvSpPr>
          <p:nvPr/>
        </p:nvSpPr>
        <p:spPr bwMode="auto">
          <a:xfrm>
            <a:off x="321182" y="4827469"/>
            <a:ext cx="5036462" cy="14229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rPr>
              <a:t>相对于全电子联锁新增功能：</a:t>
            </a:r>
            <a:endParaRPr kumimoji="0" lang="zh-CN" altLang="en-US" sz="2000" b="0" i="0" u="none" strike="noStrike" cap="none" normalizeH="0" baseline="0" dirty="0">
              <a:ln>
                <a:noFill/>
              </a:ln>
              <a:solidFill>
                <a:schemeClr val="accent5"/>
              </a:solidFill>
              <a:effectLst/>
              <a:latin typeface="微软雅黑" panose="020B0503020204020204" pitchFamily="34" charset="-122"/>
              <a:ea typeface="微软雅黑" panose="020B0503020204020204" pitchFamily="34" charset="-122"/>
              <a:cs typeface="宋体" pitchFamily="2" charset="-122"/>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a:ln>
                  <a:noFill/>
                </a:ln>
                <a:solidFill>
                  <a:schemeClr val="accent5"/>
                </a:solidFill>
                <a:effectLst/>
                <a:latin typeface="微软雅黑" panose="020B0503020204020204" pitchFamily="34" charset="-122"/>
                <a:ea typeface="微软雅黑" panose="020B0503020204020204" pitchFamily="34" charset="-122"/>
                <a:cs typeface="Times New Roman" pitchFamily="18" charset="0"/>
              </a:rPr>
              <a:t>F1</a:t>
            </a:r>
            <a:r>
              <a:rPr kumimoji="0" lang="zh-CN" altLang="en-US" sz="2000" b="0" i="0" u="none" strike="noStrike" cap="none" normalizeH="0" baseline="0" dirty="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rPr>
              <a:t>：控制对象的资源分配</a:t>
            </a:r>
            <a:endParaRPr kumimoji="0" lang="zh-CN" altLang="en-US" sz="2000" b="0" i="0" u="none" strike="noStrike" cap="none" normalizeH="0" baseline="0" dirty="0">
              <a:ln>
                <a:noFill/>
              </a:ln>
              <a:solidFill>
                <a:schemeClr val="accent5"/>
              </a:solidFill>
              <a:effectLst/>
              <a:latin typeface="微软雅黑" panose="020B0503020204020204" pitchFamily="34" charset="-122"/>
              <a:ea typeface="微软雅黑" panose="020B0503020204020204" pitchFamily="34" charset="-122"/>
              <a:cs typeface="宋体" pitchFamily="2" charset="-122"/>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zh-CN" sz="2000" b="0" i="0" u="none" strike="noStrike" cap="none" normalizeH="0" baseline="0" dirty="0" smtClean="0">
                <a:ln>
                  <a:noFill/>
                </a:ln>
                <a:solidFill>
                  <a:schemeClr val="accent5"/>
                </a:solidFill>
                <a:effectLst/>
                <a:latin typeface="微软雅黑" panose="020B0503020204020204" pitchFamily="34" charset="-122"/>
                <a:ea typeface="微软雅黑" panose="020B0503020204020204" pitchFamily="34" charset="-122"/>
                <a:cs typeface="Times New Roman" pitchFamily="18" charset="0"/>
              </a:rPr>
              <a:t>F2</a:t>
            </a:r>
            <a:r>
              <a:rPr kumimoji="0" lang="zh-CN" altLang="en-US" sz="2000" b="0" i="0" u="none" strike="noStrike" cap="none" normalizeH="0" baseline="0" dirty="0" smtClean="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rPr>
              <a:t>：</a:t>
            </a:r>
            <a:r>
              <a:rPr kumimoji="0" lang="zh-CN" altLang="en-US" sz="2000" b="0" i="0" u="none" strike="noStrike" cap="none" normalizeH="0" baseline="0" dirty="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rPr>
              <a:t>通信列车</a:t>
            </a:r>
            <a:r>
              <a:rPr kumimoji="0" lang="zh-CN" altLang="en-US" sz="2000" b="0" i="0" u="none" strike="noStrike" cap="none" normalizeH="0" baseline="0" dirty="0" smtClean="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rPr>
              <a:t>管理</a:t>
            </a:r>
            <a:endParaRPr kumimoji="0" lang="en-US" altLang="zh-CN" sz="2000" b="0" i="0" u="none" strike="noStrike" cap="none" normalizeH="0" baseline="0" dirty="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endParaRPr>
          </a:p>
        </p:txBody>
      </p:sp>
    </p:spTree>
    <p:extLst>
      <p:ext uri="{BB962C8B-B14F-4D97-AF65-F5344CB8AC3E}">
        <p14:creationId xmlns:p14="http://schemas.microsoft.com/office/powerpoint/2010/main" val="3478592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2632452"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1.1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联锁的定义</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businessman-with-doubts_49144"/>
          <p:cNvSpPr>
            <a:spLocks noChangeAspect="1"/>
          </p:cNvSpPr>
          <p:nvPr/>
        </p:nvSpPr>
        <p:spPr bwMode="auto">
          <a:xfrm>
            <a:off x="133762" y="2417627"/>
            <a:ext cx="1669926" cy="2206785"/>
          </a:xfrm>
          <a:custGeom>
            <a:avLst/>
            <a:gdLst>
              <a:gd name="T0" fmla="*/ 378 w 393"/>
              <a:gd name="T1" fmla="*/ 520 h 520"/>
              <a:gd name="T2" fmla="*/ 12 w 393"/>
              <a:gd name="T3" fmla="*/ 452 h 520"/>
              <a:gd name="T4" fmla="*/ 120 w 393"/>
              <a:gd name="T5" fmla="*/ 354 h 520"/>
              <a:gd name="T6" fmla="*/ 183 w 393"/>
              <a:gd name="T7" fmla="*/ 383 h 520"/>
              <a:gd name="T8" fmla="*/ 208 w 393"/>
              <a:gd name="T9" fmla="*/ 383 h 520"/>
              <a:gd name="T10" fmla="*/ 268 w 393"/>
              <a:gd name="T11" fmla="*/ 353 h 520"/>
              <a:gd name="T12" fmla="*/ 378 w 393"/>
              <a:gd name="T13" fmla="*/ 452 h 520"/>
              <a:gd name="T14" fmla="*/ 290 w 393"/>
              <a:gd name="T15" fmla="*/ 229 h 520"/>
              <a:gd name="T16" fmla="*/ 101 w 393"/>
              <a:gd name="T17" fmla="*/ 229 h 520"/>
              <a:gd name="T18" fmla="*/ 337 w 393"/>
              <a:gd name="T19" fmla="*/ 202 h 520"/>
              <a:gd name="T20" fmla="*/ 322 w 393"/>
              <a:gd name="T21" fmla="*/ 182 h 520"/>
              <a:gd name="T22" fmla="*/ 343 w 393"/>
              <a:gd name="T23" fmla="*/ 171 h 520"/>
              <a:gd name="T24" fmla="*/ 357 w 393"/>
              <a:gd name="T25" fmla="*/ 171 h 520"/>
              <a:gd name="T26" fmla="*/ 368 w 393"/>
              <a:gd name="T27" fmla="*/ 158 h 520"/>
              <a:gd name="T28" fmla="*/ 365 w 393"/>
              <a:gd name="T29" fmla="*/ 139 h 520"/>
              <a:gd name="T30" fmla="*/ 342 w 393"/>
              <a:gd name="T31" fmla="*/ 132 h 520"/>
              <a:gd name="T32" fmla="*/ 330 w 393"/>
              <a:gd name="T33" fmla="*/ 141 h 520"/>
              <a:gd name="T34" fmla="*/ 328 w 393"/>
              <a:gd name="T35" fmla="*/ 149 h 520"/>
              <a:gd name="T36" fmla="*/ 318 w 393"/>
              <a:gd name="T37" fmla="*/ 121 h 520"/>
              <a:gd name="T38" fmla="*/ 343 w 393"/>
              <a:gd name="T39" fmla="*/ 113 h 520"/>
              <a:gd name="T40" fmla="*/ 390 w 393"/>
              <a:gd name="T41" fmla="*/ 138 h 520"/>
              <a:gd name="T42" fmla="*/ 379 w 393"/>
              <a:gd name="T43" fmla="*/ 182 h 520"/>
              <a:gd name="T44" fmla="*/ 359 w 393"/>
              <a:gd name="T45" fmla="*/ 189 h 520"/>
              <a:gd name="T46" fmla="*/ 345 w 393"/>
              <a:gd name="T47" fmla="*/ 191 h 520"/>
              <a:gd name="T48" fmla="*/ 337 w 393"/>
              <a:gd name="T49" fmla="*/ 202 h 520"/>
              <a:gd name="T50" fmla="*/ 331 w 393"/>
              <a:gd name="T51" fmla="*/ 219 h 520"/>
              <a:gd name="T52" fmla="*/ 303 w 393"/>
              <a:gd name="T53" fmla="*/ 234 h 520"/>
              <a:gd name="T54" fmla="*/ 61 w 393"/>
              <a:gd name="T55" fmla="*/ 198 h 520"/>
              <a:gd name="T56" fmla="*/ 39 w 393"/>
              <a:gd name="T57" fmla="*/ 194 h 520"/>
              <a:gd name="T58" fmla="*/ 47 w 393"/>
              <a:gd name="T59" fmla="*/ 174 h 520"/>
              <a:gd name="T60" fmla="*/ 55 w 393"/>
              <a:gd name="T61" fmla="*/ 166 h 520"/>
              <a:gd name="T62" fmla="*/ 55 w 393"/>
              <a:gd name="T63" fmla="*/ 151 h 520"/>
              <a:gd name="T64" fmla="*/ 42 w 393"/>
              <a:gd name="T65" fmla="*/ 140 h 520"/>
              <a:gd name="T66" fmla="*/ 23 w 393"/>
              <a:gd name="T67" fmla="*/ 149 h 520"/>
              <a:gd name="T68" fmla="*/ 21 w 393"/>
              <a:gd name="T69" fmla="*/ 163 h 520"/>
              <a:gd name="T70" fmla="*/ 24 w 393"/>
              <a:gd name="T71" fmla="*/ 169 h 520"/>
              <a:gd name="T72" fmla="*/ 1 w 393"/>
              <a:gd name="T73" fmla="*/ 157 h 520"/>
              <a:gd name="T74" fmla="*/ 12 w 393"/>
              <a:gd name="T75" fmla="*/ 136 h 520"/>
              <a:gd name="T76" fmla="*/ 57 w 393"/>
              <a:gd name="T77" fmla="*/ 125 h 520"/>
              <a:gd name="T78" fmla="*/ 76 w 393"/>
              <a:gd name="T79" fmla="*/ 160 h 520"/>
              <a:gd name="T80" fmla="*/ 67 w 393"/>
              <a:gd name="T81" fmla="*/ 176 h 520"/>
              <a:gd name="T82" fmla="*/ 60 w 393"/>
              <a:gd name="T83" fmla="*/ 186 h 520"/>
              <a:gd name="T84" fmla="*/ 61 w 393"/>
              <a:gd name="T85" fmla="*/ 198 h 520"/>
              <a:gd name="T86" fmla="*/ 67 w 393"/>
              <a:gd name="T87" fmla="*/ 212 h 520"/>
              <a:gd name="T88" fmla="*/ 58 w 393"/>
              <a:gd name="T89" fmla="*/ 238 h 520"/>
              <a:gd name="T90" fmla="*/ 177 w 393"/>
              <a:gd name="T91" fmla="*/ 90 h 520"/>
              <a:gd name="T92" fmla="*/ 165 w 393"/>
              <a:gd name="T93" fmla="*/ 68 h 520"/>
              <a:gd name="T94" fmla="*/ 188 w 393"/>
              <a:gd name="T95" fmla="*/ 60 h 520"/>
              <a:gd name="T96" fmla="*/ 201 w 393"/>
              <a:gd name="T97" fmla="*/ 61 h 520"/>
              <a:gd name="T98" fmla="*/ 214 w 393"/>
              <a:gd name="T99" fmla="*/ 50 h 520"/>
              <a:gd name="T100" fmla="*/ 213 w 393"/>
              <a:gd name="T101" fmla="*/ 30 h 520"/>
              <a:gd name="T102" fmla="*/ 192 w 393"/>
              <a:gd name="T103" fmla="*/ 20 h 520"/>
              <a:gd name="T104" fmla="*/ 179 w 393"/>
              <a:gd name="T105" fmla="*/ 29 h 520"/>
              <a:gd name="T106" fmla="*/ 175 w 393"/>
              <a:gd name="T107" fmla="*/ 36 h 520"/>
              <a:gd name="T108" fmla="*/ 168 w 393"/>
              <a:gd name="T109" fmla="*/ 7 h 520"/>
              <a:gd name="T110" fmla="*/ 195 w 393"/>
              <a:gd name="T111" fmla="*/ 2 h 520"/>
              <a:gd name="T112" fmla="*/ 238 w 393"/>
              <a:gd name="T113" fmla="*/ 32 h 520"/>
              <a:gd name="T114" fmla="*/ 222 w 393"/>
              <a:gd name="T115" fmla="*/ 75 h 520"/>
              <a:gd name="T116" fmla="*/ 201 w 393"/>
              <a:gd name="T117" fmla="*/ 79 h 520"/>
              <a:gd name="T118" fmla="*/ 187 w 393"/>
              <a:gd name="T119" fmla="*/ 80 h 520"/>
              <a:gd name="T120" fmla="*/ 177 w 393"/>
              <a:gd name="T121" fmla="*/ 90 h 520"/>
              <a:gd name="T122" fmla="*/ 170 w 393"/>
              <a:gd name="T123" fmla="*/ 106 h 520"/>
              <a:gd name="T124" fmla="*/ 140 w 393"/>
              <a:gd name="T125" fmla="*/ 117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3" h="520">
                <a:moveTo>
                  <a:pt x="378" y="452"/>
                </a:moveTo>
                <a:lnTo>
                  <a:pt x="378" y="520"/>
                </a:lnTo>
                <a:lnTo>
                  <a:pt x="12" y="520"/>
                </a:lnTo>
                <a:lnTo>
                  <a:pt x="12" y="452"/>
                </a:lnTo>
                <a:cubicBezTo>
                  <a:pt x="12" y="426"/>
                  <a:pt x="34" y="395"/>
                  <a:pt x="61" y="382"/>
                </a:cubicBezTo>
                <a:lnTo>
                  <a:pt x="120" y="354"/>
                </a:lnTo>
                <a:lnTo>
                  <a:pt x="161" y="440"/>
                </a:lnTo>
                <a:lnTo>
                  <a:pt x="183" y="383"/>
                </a:lnTo>
                <a:cubicBezTo>
                  <a:pt x="187" y="384"/>
                  <a:pt x="191" y="385"/>
                  <a:pt x="195" y="385"/>
                </a:cubicBezTo>
                <a:cubicBezTo>
                  <a:pt x="200" y="385"/>
                  <a:pt x="204" y="384"/>
                  <a:pt x="208" y="383"/>
                </a:cubicBezTo>
                <a:lnTo>
                  <a:pt x="228" y="437"/>
                </a:lnTo>
                <a:lnTo>
                  <a:pt x="268" y="353"/>
                </a:lnTo>
                <a:lnTo>
                  <a:pt x="330" y="382"/>
                </a:lnTo>
                <a:cubicBezTo>
                  <a:pt x="356" y="395"/>
                  <a:pt x="378" y="426"/>
                  <a:pt x="378" y="452"/>
                </a:cubicBezTo>
                <a:close/>
                <a:moveTo>
                  <a:pt x="195" y="353"/>
                </a:moveTo>
                <a:cubicBezTo>
                  <a:pt x="247" y="353"/>
                  <a:pt x="290" y="288"/>
                  <a:pt x="290" y="229"/>
                </a:cubicBezTo>
                <a:cubicBezTo>
                  <a:pt x="290" y="169"/>
                  <a:pt x="247" y="137"/>
                  <a:pt x="195" y="137"/>
                </a:cubicBezTo>
                <a:cubicBezTo>
                  <a:pt x="143" y="137"/>
                  <a:pt x="101" y="169"/>
                  <a:pt x="101" y="229"/>
                </a:cubicBezTo>
                <a:cubicBezTo>
                  <a:pt x="101" y="288"/>
                  <a:pt x="143" y="353"/>
                  <a:pt x="195" y="353"/>
                </a:cubicBezTo>
                <a:close/>
                <a:moveTo>
                  <a:pt x="337" y="202"/>
                </a:moveTo>
                <a:lnTo>
                  <a:pt x="316" y="195"/>
                </a:lnTo>
                <a:cubicBezTo>
                  <a:pt x="318" y="189"/>
                  <a:pt x="320" y="185"/>
                  <a:pt x="322" y="182"/>
                </a:cubicBezTo>
                <a:cubicBezTo>
                  <a:pt x="323" y="179"/>
                  <a:pt x="326" y="176"/>
                  <a:pt x="329" y="175"/>
                </a:cubicBezTo>
                <a:cubicBezTo>
                  <a:pt x="332" y="173"/>
                  <a:pt x="337" y="172"/>
                  <a:pt x="343" y="171"/>
                </a:cubicBezTo>
                <a:cubicBezTo>
                  <a:pt x="346" y="171"/>
                  <a:pt x="349" y="171"/>
                  <a:pt x="351" y="171"/>
                </a:cubicBezTo>
                <a:cubicBezTo>
                  <a:pt x="353" y="171"/>
                  <a:pt x="355" y="171"/>
                  <a:pt x="357" y="171"/>
                </a:cubicBezTo>
                <a:cubicBezTo>
                  <a:pt x="358" y="170"/>
                  <a:pt x="360" y="170"/>
                  <a:pt x="361" y="169"/>
                </a:cubicBezTo>
                <a:cubicBezTo>
                  <a:pt x="364" y="167"/>
                  <a:pt x="366" y="163"/>
                  <a:pt x="368" y="158"/>
                </a:cubicBezTo>
                <a:cubicBezTo>
                  <a:pt x="370" y="151"/>
                  <a:pt x="371" y="147"/>
                  <a:pt x="369" y="144"/>
                </a:cubicBezTo>
                <a:cubicBezTo>
                  <a:pt x="369" y="142"/>
                  <a:pt x="367" y="140"/>
                  <a:pt x="365" y="139"/>
                </a:cubicBezTo>
                <a:cubicBezTo>
                  <a:pt x="363" y="138"/>
                  <a:pt x="359" y="136"/>
                  <a:pt x="354" y="135"/>
                </a:cubicBezTo>
                <a:cubicBezTo>
                  <a:pt x="349" y="133"/>
                  <a:pt x="345" y="132"/>
                  <a:pt x="342" y="132"/>
                </a:cubicBezTo>
                <a:cubicBezTo>
                  <a:pt x="340" y="131"/>
                  <a:pt x="338" y="132"/>
                  <a:pt x="336" y="133"/>
                </a:cubicBezTo>
                <a:cubicBezTo>
                  <a:pt x="334" y="134"/>
                  <a:pt x="332" y="137"/>
                  <a:pt x="330" y="141"/>
                </a:cubicBezTo>
                <a:cubicBezTo>
                  <a:pt x="330" y="142"/>
                  <a:pt x="330" y="143"/>
                  <a:pt x="330" y="144"/>
                </a:cubicBezTo>
                <a:lnTo>
                  <a:pt x="328" y="149"/>
                </a:lnTo>
                <a:lnTo>
                  <a:pt x="308" y="142"/>
                </a:lnTo>
                <a:cubicBezTo>
                  <a:pt x="311" y="132"/>
                  <a:pt x="314" y="125"/>
                  <a:pt x="318" y="121"/>
                </a:cubicBezTo>
                <a:cubicBezTo>
                  <a:pt x="321" y="117"/>
                  <a:pt x="325" y="114"/>
                  <a:pt x="329" y="113"/>
                </a:cubicBezTo>
                <a:cubicBezTo>
                  <a:pt x="333" y="112"/>
                  <a:pt x="338" y="112"/>
                  <a:pt x="343" y="113"/>
                </a:cubicBezTo>
                <a:cubicBezTo>
                  <a:pt x="348" y="114"/>
                  <a:pt x="354" y="115"/>
                  <a:pt x="361" y="118"/>
                </a:cubicBezTo>
                <a:cubicBezTo>
                  <a:pt x="377" y="123"/>
                  <a:pt x="387" y="130"/>
                  <a:pt x="390" y="138"/>
                </a:cubicBezTo>
                <a:cubicBezTo>
                  <a:pt x="393" y="144"/>
                  <a:pt x="392" y="154"/>
                  <a:pt x="388" y="165"/>
                </a:cubicBezTo>
                <a:cubicBezTo>
                  <a:pt x="385" y="173"/>
                  <a:pt x="382" y="179"/>
                  <a:pt x="379" y="182"/>
                </a:cubicBezTo>
                <a:cubicBezTo>
                  <a:pt x="375" y="185"/>
                  <a:pt x="371" y="187"/>
                  <a:pt x="366" y="188"/>
                </a:cubicBezTo>
                <a:cubicBezTo>
                  <a:pt x="365" y="188"/>
                  <a:pt x="362" y="189"/>
                  <a:pt x="359" y="189"/>
                </a:cubicBezTo>
                <a:cubicBezTo>
                  <a:pt x="355" y="189"/>
                  <a:pt x="352" y="189"/>
                  <a:pt x="350" y="189"/>
                </a:cubicBezTo>
                <a:cubicBezTo>
                  <a:pt x="349" y="190"/>
                  <a:pt x="347" y="190"/>
                  <a:pt x="345" y="191"/>
                </a:cubicBezTo>
                <a:cubicBezTo>
                  <a:pt x="342" y="192"/>
                  <a:pt x="341" y="193"/>
                  <a:pt x="340" y="194"/>
                </a:cubicBezTo>
                <a:cubicBezTo>
                  <a:pt x="339" y="195"/>
                  <a:pt x="338" y="198"/>
                  <a:pt x="337" y="202"/>
                </a:cubicBezTo>
                <a:close/>
                <a:moveTo>
                  <a:pt x="311" y="212"/>
                </a:moveTo>
                <a:lnTo>
                  <a:pt x="331" y="219"/>
                </a:lnTo>
                <a:lnTo>
                  <a:pt x="323" y="241"/>
                </a:lnTo>
                <a:lnTo>
                  <a:pt x="303" y="234"/>
                </a:lnTo>
                <a:lnTo>
                  <a:pt x="311" y="212"/>
                </a:lnTo>
                <a:close/>
                <a:moveTo>
                  <a:pt x="61" y="198"/>
                </a:moveTo>
                <a:lnTo>
                  <a:pt x="44" y="206"/>
                </a:lnTo>
                <a:cubicBezTo>
                  <a:pt x="42" y="200"/>
                  <a:pt x="40" y="196"/>
                  <a:pt x="39" y="194"/>
                </a:cubicBezTo>
                <a:cubicBezTo>
                  <a:pt x="39" y="191"/>
                  <a:pt x="39" y="188"/>
                  <a:pt x="40" y="185"/>
                </a:cubicBezTo>
                <a:cubicBezTo>
                  <a:pt x="41" y="182"/>
                  <a:pt x="44" y="178"/>
                  <a:pt x="47" y="174"/>
                </a:cubicBezTo>
                <a:cubicBezTo>
                  <a:pt x="49" y="172"/>
                  <a:pt x="51" y="171"/>
                  <a:pt x="52" y="169"/>
                </a:cubicBezTo>
                <a:cubicBezTo>
                  <a:pt x="53" y="168"/>
                  <a:pt x="54" y="167"/>
                  <a:pt x="55" y="166"/>
                </a:cubicBezTo>
                <a:cubicBezTo>
                  <a:pt x="56" y="165"/>
                  <a:pt x="57" y="163"/>
                  <a:pt x="57" y="162"/>
                </a:cubicBezTo>
                <a:cubicBezTo>
                  <a:pt x="58" y="159"/>
                  <a:pt x="57" y="155"/>
                  <a:pt x="55" y="151"/>
                </a:cubicBezTo>
                <a:cubicBezTo>
                  <a:pt x="53" y="145"/>
                  <a:pt x="50" y="142"/>
                  <a:pt x="47" y="141"/>
                </a:cubicBezTo>
                <a:cubicBezTo>
                  <a:pt x="46" y="140"/>
                  <a:pt x="44" y="140"/>
                  <a:pt x="42" y="140"/>
                </a:cubicBezTo>
                <a:cubicBezTo>
                  <a:pt x="39" y="141"/>
                  <a:pt x="36" y="142"/>
                  <a:pt x="32" y="144"/>
                </a:cubicBezTo>
                <a:cubicBezTo>
                  <a:pt x="28" y="146"/>
                  <a:pt x="25" y="148"/>
                  <a:pt x="23" y="149"/>
                </a:cubicBezTo>
                <a:cubicBezTo>
                  <a:pt x="21" y="150"/>
                  <a:pt x="20" y="152"/>
                  <a:pt x="19" y="154"/>
                </a:cubicBezTo>
                <a:cubicBezTo>
                  <a:pt x="19" y="156"/>
                  <a:pt x="20" y="159"/>
                  <a:pt x="21" y="163"/>
                </a:cubicBezTo>
                <a:cubicBezTo>
                  <a:pt x="21" y="163"/>
                  <a:pt x="22" y="164"/>
                  <a:pt x="22" y="165"/>
                </a:cubicBezTo>
                <a:lnTo>
                  <a:pt x="24" y="169"/>
                </a:lnTo>
                <a:lnTo>
                  <a:pt x="7" y="176"/>
                </a:lnTo>
                <a:cubicBezTo>
                  <a:pt x="3" y="168"/>
                  <a:pt x="1" y="162"/>
                  <a:pt x="1" y="157"/>
                </a:cubicBezTo>
                <a:cubicBezTo>
                  <a:pt x="0" y="152"/>
                  <a:pt x="1" y="148"/>
                  <a:pt x="3" y="145"/>
                </a:cubicBezTo>
                <a:cubicBezTo>
                  <a:pt x="6" y="142"/>
                  <a:pt x="9" y="139"/>
                  <a:pt x="12" y="136"/>
                </a:cubicBezTo>
                <a:cubicBezTo>
                  <a:pt x="16" y="134"/>
                  <a:pt x="21" y="132"/>
                  <a:pt x="27" y="129"/>
                </a:cubicBezTo>
                <a:cubicBezTo>
                  <a:pt x="40" y="123"/>
                  <a:pt x="50" y="122"/>
                  <a:pt x="57" y="125"/>
                </a:cubicBezTo>
                <a:cubicBezTo>
                  <a:pt x="63" y="128"/>
                  <a:pt x="68" y="134"/>
                  <a:pt x="72" y="144"/>
                </a:cubicBezTo>
                <a:cubicBezTo>
                  <a:pt x="75" y="151"/>
                  <a:pt x="77" y="156"/>
                  <a:pt x="76" y="160"/>
                </a:cubicBezTo>
                <a:cubicBezTo>
                  <a:pt x="76" y="164"/>
                  <a:pt x="75" y="168"/>
                  <a:pt x="72" y="171"/>
                </a:cubicBezTo>
                <a:cubicBezTo>
                  <a:pt x="71" y="172"/>
                  <a:pt x="70" y="174"/>
                  <a:pt x="67" y="176"/>
                </a:cubicBezTo>
                <a:cubicBezTo>
                  <a:pt x="65" y="179"/>
                  <a:pt x="63" y="180"/>
                  <a:pt x="62" y="182"/>
                </a:cubicBezTo>
                <a:cubicBezTo>
                  <a:pt x="61" y="183"/>
                  <a:pt x="60" y="184"/>
                  <a:pt x="60" y="186"/>
                </a:cubicBezTo>
                <a:cubicBezTo>
                  <a:pt x="59" y="188"/>
                  <a:pt x="58" y="189"/>
                  <a:pt x="59" y="191"/>
                </a:cubicBezTo>
                <a:cubicBezTo>
                  <a:pt x="59" y="192"/>
                  <a:pt x="60" y="194"/>
                  <a:pt x="61" y="198"/>
                </a:cubicBezTo>
                <a:close/>
                <a:moveTo>
                  <a:pt x="50" y="220"/>
                </a:moveTo>
                <a:lnTo>
                  <a:pt x="67" y="212"/>
                </a:lnTo>
                <a:lnTo>
                  <a:pt x="75" y="231"/>
                </a:lnTo>
                <a:lnTo>
                  <a:pt x="58" y="238"/>
                </a:lnTo>
                <a:lnTo>
                  <a:pt x="50" y="220"/>
                </a:lnTo>
                <a:close/>
                <a:moveTo>
                  <a:pt x="177" y="90"/>
                </a:moveTo>
                <a:lnTo>
                  <a:pt x="158" y="81"/>
                </a:lnTo>
                <a:cubicBezTo>
                  <a:pt x="161" y="75"/>
                  <a:pt x="163" y="70"/>
                  <a:pt x="165" y="68"/>
                </a:cubicBezTo>
                <a:cubicBezTo>
                  <a:pt x="167" y="65"/>
                  <a:pt x="170" y="63"/>
                  <a:pt x="173" y="62"/>
                </a:cubicBezTo>
                <a:cubicBezTo>
                  <a:pt x="177" y="60"/>
                  <a:pt x="182" y="60"/>
                  <a:pt x="188" y="60"/>
                </a:cubicBezTo>
                <a:cubicBezTo>
                  <a:pt x="191" y="60"/>
                  <a:pt x="193" y="61"/>
                  <a:pt x="195" y="61"/>
                </a:cubicBezTo>
                <a:cubicBezTo>
                  <a:pt x="197" y="61"/>
                  <a:pt x="199" y="61"/>
                  <a:pt x="201" y="61"/>
                </a:cubicBezTo>
                <a:cubicBezTo>
                  <a:pt x="203" y="61"/>
                  <a:pt x="204" y="60"/>
                  <a:pt x="205" y="60"/>
                </a:cubicBezTo>
                <a:cubicBezTo>
                  <a:pt x="209" y="58"/>
                  <a:pt x="212" y="55"/>
                  <a:pt x="214" y="50"/>
                </a:cubicBezTo>
                <a:cubicBezTo>
                  <a:pt x="217" y="44"/>
                  <a:pt x="218" y="39"/>
                  <a:pt x="217" y="36"/>
                </a:cubicBezTo>
                <a:cubicBezTo>
                  <a:pt x="217" y="34"/>
                  <a:pt x="215" y="32"/>
                  <a:pt x="213" y="30"/>
                </a:cubicBezTo>
                <a:cubicBezTo>
                  <a:pt x="211" y="29"/>
                  <a:pt x="208" y="27"/>
                  <a:pt x="203" y="25"/>
                </a:cubicBezTo>
                <a:cubicBezTo>
                  <a:pt x="198" y="22"/>
                  <a:pt x="194" y="21"/>
                  <a:pt x="192" y="20"/>
                </a:cubicBezTo>
                <a:cubicBezTo>
                  <a:pt x="189" y="20"/>
                  <a:pt x="187" y="20"/>
                  <a:pt x="185" y="21"/>
                </a:cubicBezTo>
                <a:cubicBezTo>
                  <a:pt x="183" y="22"/>
                  <a:pt x="181" y="24"/>
                  <a:pt x="179" y="29"/>
                </a:cubicBezTo>
                <a:cubicBezTo>
                  <a:pt x="178" y="29"/>
                  <a:pt x="178" y="30"/>
                  <a:pt x="178" y="31"/>
                </a:cubicBezTo>
                <a:lnTo>
                  <a:pt x="175" y="36"/>
                </a:lnTo>
                <a:lnTo>
                  <a:pt x="156" y="26"/>
                </a:lnTo>
                <a:cubicBezTo>
                  <a:pt x="160" y="17"/>
                  <a:pt x="165" y="11"/>
                  <a:pt x="168" y="7"/>
                </a:cubicBezTo>
                <a:cubicBezTo>
                  <a:pt x="172" y="3"/>
                  <a:pt x="176" y="1"/>
                  <a:pt x="180" y="0"/>
                </a:cubicBezTo>
                <a:cubicBezTo>
                  <a:pt x="185" y="0"/>
                  <a:pt x="190" y="0"/>
                  <a:pt x="195" y="2"/>
                </a:cubicBezTo>
                <a:cubicBezTo>
                  <a:pt x="200" y="3"/>
                  <a:pt x="206" y="6"/>
                  <a:pt x="212" y="9"/>
                </a:cubicBezTo>
                <a:cubicBezTo>
                  <a:pt x="227" y="17"/>
                  <a:pt x="236" y="24"/>
                  <a:pt x="238" y="32"/>
                </a:cubicBezTo>
                <a:cubicBezTo>
                  <a:pt x="240" y="39"/>
                  <a:pt x="239" y="48"/>
                  <a:pt x="233" y="60"/>
                </a:cubicBezTo>
                <a:cubicBezTo>
                  <a:pt x="229" y="67"/>
                  <a:pt x="225" y="73"/>
                  <a:pt x="222" y="75"/>
                </a:cubicBezTo>
                <a:cubicBezTo>
                  <a:pt x="218" y="78"/>
                  <a:pt x="214" y="79"/>
                  <a:pt x="209" y="80"/>
                </a:cubicBezTo>
                <a:cubicBezTo>
                  <a:pt x="207" y="80"/>
                  <a:pt x="205" y="80"/>
                  <a:pt x="201" y="79"/>
                </a:cubicBezTo>
                <a:cubicBezTo>
                  <a:pt x="197" y="79"/>
                  <a:pt x="194" y="79"/>
                  <a:pt x="193" y="79"/>
                </a:cubicBezTo>
                <a:cubicBezTo>
                  <a:pt x="191" y="79"/>
                  <a:pt x="189" y="79"/>
                  <a:pt x="187" y="80"/>
                </a:cubicBezTo>
                <a:cubicBezTo>
                  <a:pt x="185" y="80"/>
                  <a:pt x="183" y="81"/>
                  <a:pt x="182" y="82"/>
                </a:cubicBezTo>
                <a:cubicBezTo>
                  <a:pt x="181" y="83"/>
                  <a:pt x="179" y="86"/>
                  <a:pt x="177" y="90"/>
                </a:cubicBezTo>
                <a:close/>
                <a:moveTo>
                  <a:pt x="150" y="96"/>
                </a:moveTo>
                <a:lnTo>
                  <a:pt x="170" y="106"/>
                </a:lnTo>
                <a:lnTo>
                  <a:pt x="159" y="127"/>
                </a:lnTo>
                <a:lnTo>
                  <a:pt x="140" y="117"/>
                </a:lnTo>
                <a:lnTo>
                  <a:pt x="150" y="96"/>
                </a:lnTo>
                <a:close/>
              </a:path>
            </a:pathLst>
          </a:custGeom>
          <a:solidFill>
            <a:schemeClr val="accent1"/>
          </a:solidFill>
          <a:ln>
            <a:noFill/>
          </a:ln>
        </p:spPr>
      </p:sp>
      <p:sp>
        <p:nvSpPr>
          <p:cNvPr id="2" name="矩形 1"/>
          <p:cNvSpPr/>
          <p:nvPr/>
        </p:nvSpPr>
        <p:spPr>
          <a:xfrm rot="21292567">
            <a:off x="2343785" y="1654919"/>
            <a:ext cx="3023148" cy="64249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为什么列车不会跑错道？</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rot="380011">
            <a:off x="1931629" y="2675927"/>
            <a:ext cx="3847460" cy="642490"/>
          </a:xfrm>
          <a:prstGeom prst="rect">
            <a:avLst/>
          </a:prstGeom>
          <a:solidFill>
            <a:srgbClr val="FF5C01"/>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地铁列车过道岔不锁闭有什么危险？</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rot="380011">
            <a:off x="2016948" y="3507571"/>
            <a:ext cx="3320038" cy="64249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没有联锁的时代列车怎样运行？</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rot="21240862">
            <a:off x="1922044" y="4370382"/>
            <a:ext cx="3660978" cy="642490"/>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列车如何做到不发生相撞和追尾？</a:t>
            </a: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6059488" y="1"/>
            <a:ext cx="6132512" cy="2423886"/>
          </a:xfrm>
          <a:prstGeom prst="rect">
            <a:avLst/>
          </a:prstGeom>
          <a:solidFill>
            <a:schemeClr val="accent5">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174196" y="226005"/>
            <a:ext cx="4187661" cy="1138773"/>
          </a:xfrm>
          <a:prstGeom prst="rect">
            <a:avLst/>
          </a:prstGeom>
        </p:spPr>
        <p:txBody>
          <a:bodyPr wrap="square">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“维汴州河水自中注，厥初距河为城，其不合者，诞</a:t>
            </a:r>
            <a:r>
              <a:rPr lang="zh-CN" altLang="en-US" sz="2000" dirty="0" smtClean="0">
                <a:solidFill>
                  <a:schemeClr val="bg1"/>
                </a:solidFill>
                <a:latin typeface="微软雅黑" panose="020B0503020204020204" pitchFamily="34" charset="-122"/>
                <a:ea typeface="微软雅黑" panose="020B0503020204020204" pitchFamily="34" charset="-122"/>
              </a:rPr>
              <a:t>寘</a:t>
            </a:r>
            <a:r>
              <a:rPr lang="zh-CN" altLang="en-US" sz="2800" dirty="0" smtClean="0">
                <a:solidFill>
                  <a:srgbClr val="FF0000"/>
                </a:solidFill>
                <a:latin typeface="微软雅黑" panose="020B0503020204020204" pitchFamily="34" charset="-122"/>
                <a:ea typeface="微软雅黑" panose="020B0503020204020204" pitchFamily="34" charset="-122"/>
              </a:rPr>
              <a:t>联锁</a:t>
            </a:r>
            <a:r>
              <a:rPr lang="zh-CN" altLang="en-US" sz="2000" dirty="0">
                <a:solidFill>
                  <a:schemeClr val="bg1"/>
                </a:solidFill>
                <a:latin typeface="微软雅黑" panose="020B0503020204020204" pitchFamily="34" charset="-122"/>
                <a:ea typeface="微软雅黑" panose="020B0503020204020204" pitchFamily="34" charset="-122"/>
              </a:rPr>
              <a:t>于河，宵浮昼湛，舟不潜通。”</a:t>
            </a: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1858" y="135484"/>
            <a:ext cx="1573955" cy="2152920"/>
          </a:xfrm>
          <a:prstGeom prst="rect">
            <a:avLst/>
          </a:prstGeom>
          <a:ln>
            <a:noFill/>
          </a:ln>
          <a:effectLst>
            <a:outerShdw blurRad="190500" algn="tl" rotWithShape="0">
              <a:srgbClr val="000000">
                <a:alpha val="70000"/>
              </a:srgbClr>
            </a:outerShdw>
          </a:effectLst>
        </p:spPr>
      </p:pic>
      <p:sp>
        <p:nvSpPr>
          <p:cNvPr id="11" name="矩形 10"/>
          <p:cNvSpPr/>
          <p:nvPr/>
        </p:nvSpPr>
        <p:spPr>
          <a:xfrm>
            <a:off x="6923624" y="1723311"/>
            <a:ext cx="3155133" cy="369332"/>
          </a:xfrm>
          <a:prstGeom prst="rect">
            <a:avLst/>
          </a:prstGeom>
        </p:spPr>
        <p:txBody>
          <a:bodyPr wrap="square">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唐</a:t>
            </a:r>
            <a:r>
              <a:rPr lang="en-US" altLang="zh-CN" dirty="0" smtClean="0">
                <a:solidFill>
                  <a:schemeClr val="bg1"/>
                </a:solidFill>
                <a:latin typeface="微软雅黑" panose="020B0503020204020204" pitchFamily="34" charset="-122"/>
                <a:ea typeface="微软雅黑" panose="020B0503020204020204" pitchFamily="34" charset="-122"/>
              </a:rPr>
              <a:t>•</a:t>
            </a:r>
            <a:r>
              <a:rPr lang="zh-CN" altLang="en-US" dirty="0" smtClean="0">
                <a:solidFill>
                  <a:schemeClr val="bg1"/>
                </a:solidFill>
                <a:latin typeface="微软雅黑" panose="020B0503020204020204" pitchFamily="34" charset="-122"/>
                <a:ea typeface="微软雅黑" panose="020B0503020204020204" pitchFamily="34" charset="-122"/>
              </a:rPr>
              <a:t>韩愈  汴</a:t>
            </a:r>
            <a:r>
              <a:rPr lang="zh-CN" altLang="en-US" dirty="0">
                <a:solidFill>
                  <a:schemeClr val="bg1"/>
                </a:solidFill>
                <a:latin typeface="微软雅黑" panose="020B0503020204020204" pitchFamily="34" charset="-122"/>
                <a:ea typeface="微软雅黑" panose="020B0503020204020204" pitchFamily="34" charset="-122"/>
              </a:rPr>
              <a:t>州东西水门</a:t>
            </a:r>
            <a:r>
              <a:rPr lang="zh-CN" altLang="en-US" dirty="0" smtClean="0">
                <a:solidFill>
                  <a:schemeClr val="bg1"/>
                </a:solidFill>
                <a:latin typeface="微软雅黑" panose="020B0503020204020204" pitchFamily="34" charset="-122"/>
                <a:ea typeface="微软雅黑" panose="020B0503020204020204" pitchFamily="34" charset="-122"/>
              </a:rPr>
              <a:t>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6059488" y="2451176"/>
            <a:ext cx="6132512" cy="4406823"/>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       </a:t>
            </a:r>
            <a:endParaRPr lang="en-US" altLang="zh-CN" sz="2800" dirty="0" smtClean="0">
              <a:solidFill>
                <a:schemeClr val="tx1"/>
              </a:solidFill>
              <a:latin typeface="微软雅黑" panose="020B0503020204020204" pitchFamily="34" charset="-122"/>
              <a:ea typeface="微软雅黑" panose="020B0503020204020204" pitchFamily="34" charset="-122"/>
            </a:endParaRPr>
          </a:p>
          <a:p>
            <a:pPr algn="ctr"/>
            <a:r>
              <a:rPr lang="en-US" altLang="zh-CN" sz="2800" dirty="0">
                <a:solidFill>
                  <a:schemeClr val="tx1"/>
                </a:solidFill>
                <a:latin typeface="微软雅黑" panose="020B0503020204020204" pitchFamily="34" charset="-122"/>
                <a:ea typeface="微软雅黑" panose="020B0503020204020204" pitchFamily="34" charset="-122"/>
              </a:rPr>
              <a:t> </a:t>
            </a:r>
            <a:r>
              <a:rPr lang="en-US" altLang="zh-CN" sz="2800" dirty="0" smtClean="0">
                <a:solidFill>
                  <a:schemeClr val="tx1"/>
                </a:solidFill>
                <a:latin typeface="微软雅黑" panose="020B0503020204020204" pitchFamily="34" charset="-122"/>
                <a:ea typeface="微软雅黑" panose="020B0503020204020204" pitchFamily="34" charset="-122"/>
              </a:rPr>
              <a:t>       </a:t>
            </a:r>
            <a:r>
              <a:rPr lang="zh-CN" altLang="en-US" sz="3200" dirty="0" smtClean="0">
                <a:solidFill>
                  <a:schemeClr val="tx1"/>
                </a:solidFill>
                <a:latin typeface="微软雅黑" panose="020B0503020204020204" pitchFamily="34" charset="-122"/>
                <a:ea typeface="微软雅黑" panose="020B0503020204020204" pitchFamily="34" charset="-122"/>
              </a:rPr>
              <a:t>将所有</a:t>
            </a:r>
            <a:r>
              <a:rPr lang="zh-CN" altLang="en-US" sz="3200" dirty="0">
                <a:solidFill>
                  <a:srgbClr val="FF0000"/>
                </a:solidFill>
                <a:latin typeface="微软雅黑" panose="020B0503020204020204" pitchFamily="34" charset="-122"/>
                <a:ea typeface="微软雅黑" panose="020B0503020204020204" pitchFamily="34" charset="-122"/>
              </a:rPr>
              <a:t>信号机</a:t>
            </a:r>
            <a:r>
              <a:rPr lang="zh-CN" altLang="en-US" sz="3200" dirty="0">
                <a:solidFill>
                  <a:schemeClr val="tx1"/>
                </a:solidFill>
                <a:latin typeface="微软雅黑" panose="020B0503020204020204" pitchFamily="34" charset="-122"/>
                <a:ea typeface="微软雅黑" panose="020B0503020204020204" pitchFamily="34" charset="-122"/>
              </a:rPr>
              <a:t>、</a:t>
            </a:r>
            <a:r>
              <a:rPr lang="zh-CN" altLang="en-US" sz="3200" dirty="0">
                <a:solidFill>
                  <a:srgbClr val="FF0000"/>
                </a:solidFill>
                <a:latin typeface="微软雅黑" panose="020B0503020204020204" pitchFamily="34" charset="-122"/>
                <a:ea typeface="微软雅黑" panose="020B0503020204020204" pitchFamily="34" charset="-122"/>
              </a:rPr>
              <a:t>轨道电路</a:t>
            </a:r>
            <a:r>
              <a:rPr lang="zh-CN" altLang="en-US" sz="3200" dirty="0">
                <a:solidFill>
                  <a:schemeClr val="tx1"/>
                </a:solidFill>
                <a:latin typeface="微软雅黑" panose="020B0503020204020204" pitchFamily="34" charset="-122"/>
                <a:ea typeface="微软雅黑" panose="020B0503020204020204" pitchFamily="34" charset="-122"/>
              </a:rPr>
              <a:t>及</a:t>
            </a:r>
            <a:r>
              <a:rPr lang="zh-CN" altLang="en-US" sz="3200" dirty="0">
                <a:solidFill>
                  <a:srgbClr val="FF0000"/>
                </a:solidFill>
                <a:latin typeface="微软雅黑" panose="020B0503020204020204" pitchFamily="34" charset="-122"/>
                <a:ea typeface="微软雅黑" panose="020B0503020204020204" pitchFamily="34" charset="-122"/>
              </a:rPr>
              <a:t>道岔</a:t>
            </a:r>
            <a:r>
              <a:rPr lang="zh-CN" altLang="en-US" sz="3200" dirty="0">
                <a:solidFill>
                  <a:schemeClr val="tx1"/>
                </a:solidFill>
                <a:latin typeface="微软雅黑" panose="020B0503020204020204" pitchFamily="34" charset="-122"/>
                <a:ea typeface="微软雅黑" panose="020B0503020204020204" pitchFamily="34" charset="-122"/>
              </a:rPr>
              <a:t>等相对独立的信号设备构成一种</a:t>
            </a:r>
            <a:r>
              <a:rPr lang="zh-CN" altLang="en-US" sz="3200" dirty="0">
                <a:solidFill>
                  <a:srgbClr val="FF0000"/>
                </a:solidFill>
                <a:latin typeface="微软雅黑" panose="020B0503020204020204" pitchFamily="34" charset="-122"/>
                <a:ea typeface="微软雅黑" panose="020B0503020204020204" pitchFamily="34" charset="-122"/>
              </a:rPr>
              <a:t>相互制约</a:t>
            </a:r>
            <a:r>
              <a:rPr lang="zh-CN" altLang="en-US" sz="3200" dirty="0">
                <a:solidFill>
                  <a:schemeClr val="tx1"/>
                </a:solidFill>
                <a:latin typeface="微软雅黑" panose="020B0503020204020204" pitchFamily="34" charset="-122"/>
                <a:ea typeface="微软雅黑" panose="020B0503020204020204" pitchFamily="34" charset="-122"/>
              </a:rPr>
              <a:t>、</a:t>
            </a:r>
            <a:r>
              <a:rPr lang="zh-CN" altLang="en-US" sz="3200" dirty="0">
                <a:solidFill>
                  <a:srgbClr val="FF0000"/>
                </a:solidFill>
                <a:latin typeface="微软雅黑" panose="020B0503020204020204" pitchFamily="34" charset="-122"/>
                <a:ea typeface="微软雅黑" panose="020B0503020204020204" pitchFamily="34" charset="-122"/>
              </a:rPr>
              <a:t>联合控制</a:t>
            </a:r>
            <a:r>
              <a:rPr lang="zh-CN" altLang="en-US" sz="3200" dirty="0">
                <a:solidFill>
                  <a:schemeClr val="tx1"/>
                </a:solidFill>
                <a:latin typeface="微软雅黑" panose="020B0503020204020204" pitchFamily="34" charset="-122"/>
                <a:ea typeface="微软雅黑" panose="020B0503020204020204" pitchFamily="34" charset="-122"/>
              </a:rPr>
              <a:t>的</a:t>
            </a:r>
            <a:r>
              <a:rPr lang="zh-CN" altLang="en-US" sz="3200" dirty="0">
                <a:solidFill>
                  <a:srgbClr val="FF0000"/>
                </a:solidFill>
                <a:latin typeface="微软雅黑" panose="020B0503020204020204" pitchFamily="34" charset="-122"/>
                <a:ea typeface="微软雅黑" panose="020B0503020204020204" pitchFamily="34" charset="-122"/>
              </a:rPr>
              <a:t>连环扣关系</a:t>
            </a:r>
            <a:r>
              <a:rPr lang="zh-CN" altLang="en-US" sz="3200" dirty="0">
                <a:solidFill>
                  <a:schemeClr val="tx1"/>
                </a:solidFill>
                <a:latin typeface="微软雅黑" panose="020B0503020204020204" pitchFamily="34" charset="-122"/>
                <a:ea typeface="微软雅黑" panose="020B0503020204020204" pitchFamily="34" charset="-122"/>
              </a:rPr>
              <a:t>，即</a:t>
            </a:r>
            <a:r>
              <a:rPr lang="zh-CN" altLang="en-US" sz="3200" dirty="0">
                <a:solidFill>
                  <a:srgbClr val="FF0000"/>
                </a:solidFill>
                <a:latin typeface="微软雅黑" panose="020B0503020204020204" pitchFamily="34" charset="-122"/>
                <a:ea typeface="微软雅黑" panose="020B0503020204020204" pitchFamily="34" charset="-122"/>
              </a:rPr>
              <a:t>联锁</a:t>
            </a:r>
            <a:r>
              <a:rPr lang="zh-CN" altLang="en-US" sz="3200" dirty="0" smtClean="0">
                <a:solidFill>
                  <a:srgbClr val="FF0000"/>
                </a:solidFill>
                <a:latin typeface="微软雅黑" panose="020B0503020204020204" pitchFamily="34" charset="-122"/>
                <a:ea typeface="微软雅黑" panose="020B0503020204020204" pitchFamily="34" charset="-122"/>
              </a:rPr>
              <a:t>关系</a:t>
            </a:r>
            <a:r>
              <a:rPr lang="zh-CN" altLang="en-US" sz="3200" dirty="0">
                <a:solidFill>
                  <a:schemeClr val="tx1"/>
                </a:solidFill>
                <a:latin typeface="微软雅黑" panose="020B0503020204020204" pitchFamily="34" charset="-122"/>
                <a:ea typeface="微软雅黑" panose="020B0503020204020204" pitchFamily="34" charset="-122"/>
              </a:rPr>
              <a:t>简称联锁</a:t>
            </a:r>
            <a:r>
              <a:rPr lang="zh-CN" altLang="en-US" sz="3200" dirty="0" smtClean="0">
                <a:solidFill>
                  <a:schemeClr val="tx1"/>
                </a:solidFill>
                <a:latin typeface="微软雅黑" panose="020B0503020204020204" pitchFamily="34" charset="-122"/>
                <a:ea typeface="微软雅黑" panose="020B0503020204020204" pitchFamily="34" charset="-122"/>
              </a:rPr>
              <a:t>。</a:t>
            </a:r>
            <a:endParaRPr lang="en-US" altLang="zh-CN" sz="32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3200" dirty="0">
              <a:solidFill>
                <a:schemeClr val="tx1"/>
              </a:solidFill>
              <a:latin typeface="微软雅黑" panose="020B0503020204020204" pitchFamily="34" charset="-122"/>
              <a:ea typeface="微软雅黑" panose="020B0503020204020204" pitchFamily="34" charset="-122"/>
            </a:endParaRPr>
          </a:p>
          <a:p>
            <a:pPr algn="ctr"/>
            <a:endParaRPr lang="en-US" altLang="zh-CN" sz="32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3200" dirty="0">
              <a:solidFill>
                <a:schemeClr val="tx1"/>
              </a:solidFill>
              <a:latin typeface="微软雅黑" panose="020B0503020204020204" pitchFamily="34" charset="-122"/>
              <a:ea typeface="微软雅黑" panose="020B0503020204020204" pitchFamily="34" charset="-122"/>
            </a:endParaRPr>
          </a:p>
          <a:p>
            <a:pPr algn="ctr"/>
            <a:endParaRPr lang="en-US" altLang="zh-CN" sz="3200" dirty="0" smtClean="0">
              <a:solidFill>
                <a:schemeClr val="tx1"/>
              </a:solidFill>
              <a:latin typeface="微软雅黑" panose="020B0503020204020204" pitchFamily="34" charset="-122"/>
              <a:ea typeface="微软雅黑" panose="020B0503020204020204" pitchFamily="34" charset="-122"/>
            </a:endParaRPr>
          </a:p>
          <a:p>
            <a:pPr algn="ctr"/>
            <a:endParaRPr lang="zh-CN" altLang="en-US" sz="3200" dirty="0">
              <a:solidFill>
                <a:schemeClr val="tx1"/>
              </a:solidFill>
              <a:latin typeface="微软雅黑" panose="020B0503020204020204" pitchFamily="34" charset="-122"/>
              <a:ea typeface="微软雅黑" panose="020B0503020204020204" pitchFamily="34" charset="-122"/>
            </a:endParaRPr>
          </a:p>
        </p:txBody>
      </p:sp>
      <p:pic>
        <p:nvPicPr>
          <p:cNvPr id="44" name="Picture 4">
            <a:extLst>
              <a:ext uri="{FF2B5EF4-FFF2-40B4-BE49-F238E27FC236}">
                <a16:creationId xmlns:a16="http://schemas.microsoft.com/office/drawing/2014/main" xmlns="" id="{E7A9F095-1171-4F6C-89DF-BA8B741BF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4506"/>
          <a:stretch>
            <a:fillRect/>
          </a:stretch>
        </p:blipFill>
        <p:spPr bwMode="auto">
          <a:xfrm>
            <a:off x="6154324" y="5104291"/>
            <a:ext cx="1680650" cy="143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3">
            <a:extLst>
              <a:ext uri="{FF2B5EF4-FFF2-40B4-BE49-F238E27FC236}">
                <a16:creationId xmlns:a16="http://schemas.microsoft.com/office/drawing/2014/main" xmlns="" id="{EF124F80-856F-4339-B201-ABEB67323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9810" y="5104291"/>
            <a:ext cx="2279596" cy="1430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7">
            <a:extLst>
              <a:ext uri="{FF2B5EF4-FFF2-40B4-BE49-F238E27FC236}">
                <a16:creationId xmlns:a16="http://schemas.microsoft.com/office/drawing/2014/main" xmlns="" id="{F10DC48C-1FBE-4875-A519-0319732A42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6855" y="5134788"/>
            <a:ext cx="1827695" cy="136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4370739" cy="523220"/>
          </a:xfrm>
          <a:prstGeom prst="rect">
            <a:avLst/>
          </a:prstGeom>
        </p:spPr>
        <p:txBody>
          <a:bodyPr wrap="squar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3.3 </a:t>
            </a:r>
            <a:r>
              <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云联锁</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1/3</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1802991" y="1743075"/>
            <a:ext cx="8924925" cy="5114925"/>
          </a:xfrm>
          <a:prstGeom prst="rect">
            <a:avLst/>
          </a:prstGeom>
        </p:spPr>
      </p:pic>
      <p:sp>
        <p:nvSpPr>
          <p:cNvPr id="2" name="矩形 1"/>
          <p:cNvSpPr/>
          <p:nvPr/>
        </p:nvSpPr>
        <p:spPr>
          <a:xfrm>
            <a:off x="0" y="792342"/>
            <a:ext cx="12167429" cy="954107"/>
          </a:xfrm>
          <a:prstGeom prst="rect">
            <a:avLst/>
          </a:prstGeom>
        </p:spPr>
        <p:txBody>
          <a:bodyPr wrap="square">
            <a:spAutoFit/>
          </a:bodyPr>
          <a:lstStyle/>
          <a:p>
            <a:r>
              <a:rPr lang="zh-CN" altLang="en-US" sz="2800" dirty="0" smtClean="0">
                <a:latin typeface="微软雅黑" panose="020B0503020204020204" pitchFamily="34" charset="-122"/>
                <a:ea typeface="微软雅黑" panose="020B0503020204020204" pitchFamily="34" charset="-122"/>
              </a:rPr>
              <a:t>       </a:t>
            </a:r>
            <a:r>
              <a:rPr lang="zh-CN" altLang="en-US" sz="2800" dirty="0">
                <a:solidFill>
                  <a:srgbClr val="43B5DA"/>
                </a:solidFill>
                <a:latin typeface="微软雅黑" panose="020B0503020204020204" pitchFamily="34" charset="-122"/>
                <a:ea typeface="微软雅黑" panose="020B0503020204020204" pitchFamily="34" charset="-122"/>
                <a:cs typeface="Arial" panose="020B0604020202020204" pitchFamily="34" charset="0"/>
              </a:rPr>
              <a:t>数字化浪潮下，联锁主机上云</a:t>
            </a:r>
            <a:r>
              <a:rPr lang="zh-CN" altLang="en-US" sz="2800" dirty="0" smtClean="0">
                <a:solidFill>
                  <a:srgbClr val="43B5DA"/>
                </a:solidFill>
                <a:latin typeface="微软雅黑" panose="020B0503020204020204" pitchFamily="34" charset="-122"/>
                <a:ea typeface="微软雅黑" panose="020B0503020204020204" pitchFamily="34" charset="-122"/>
                <a:cs typeface="Arial" panose="020B0604020202020204" pitchFamily="34" charset="0"/>
              </a:rPr>
              <a:t>，目标</a:t>
            </a:r>
            <a:r>
              <a:rPr lang="zh-CN" altLang="en-US" sz="2800" dirty="0">
                <a:solidFill>
                  <a:srgbClr val="43B5DA"/>
                </a:solidFill>
                <a:latin typeface="微软雅黑" panose="020B0503020204020204" pitchFamily="34" charset="-122"/>
                <a:ea typeface="微软雅黑" panose="020B0503020204020204" pitchFamily="34" charset="-122"/>
                <a:cs typeface="Arial" panose="020B0604020202020204" pitchFamily="34" charset="0"/>
              </a:rPr>
              <a:t>控制器作为智能化管控终端，形成云中心（联锁运算）边缘计算（目标控制器）的新架构</a:t>
            </a:r>
            <a:r>
              <a:rPr lang="en-US" altLang="zh-CN" sz="2800" dirty="0">
                <a:solidFill>
                  <a:srgbClr val="43B5DA"/>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800" dirty="0">
                <a:solidFill>
                  <a:srgbClr val="43B5DA"/>
                </a:solidFill>
                <a:latin typeface="微软雅黑" panose="020B0503020204020204" pitchFamily="34" charset="-122"/>
                <a:ea typeface="微软雅黑" panose="020B0503020204020204" pitchFamily="34" charset="-122"/>
                <a:cs typeface="Arial" panose="020B0604020202020204" pitchFamily="34" charset="0"/>
              </a:rPr>
              <a:t>云端联锁。</a:t>
            </a:r>
          </a:p>
        </p:txBody>
      </p:sp>
    </p:spTree>
    <p:extLst>
      <p:ext uri="{BB962C8B-B14F-4D97-AF65-F5344CB8AC3E}">
        <p14:creationId xmlns:p14="http://schemas.microsoft.com/office/powerpoint/2010/main" val="2149715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3244799"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3.3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云联锁（</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2/3</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098" name="Picture 2" descr="http://web2.gtxy.cn/yssb_sj/d/file/teseziyuan/shiwuzhaopian/2010-03-17/73f04976341ec33bedc77bf457b236cb.jpg"/>
          <p:cNvPicPr>
            <a:picLocks noChangeAspect="1" noChangeArrowheads="1"/>
          </p:cNvPicPr>
          <p:nvPr/>
        </p:nvPicPr>
        <p:blipFill rotWithShape="1">
          <a:blip r:embed="rId3">
            <a:extLst>
              <a:ext uri="{28A0092B-C50C-407E-A947-70E740481C1C}">
                <a14:useLocalDpi xmlns:a14="http://schemas.microsoft.com/office/drawing/2010/main" val="0"/>
              </a:ext>
            </a:extLst>
          </a:blip>
          <a:srcRect l="-462" t="-19081" r="462" b="19081"/>
          <a:stretch/>
        </p:blipFill>
        <p:spPr bwMode="auto">
          <a:xfrm>
            <a:off x="156289" y="485762"/>
            <a:ext cx="5326505" cy="231616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156290" y="2863121"/>
            <a:ext cx="5326505" cy="3994879"/>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784236" y="3492708"/>
            <a:ext cx="2863120" cy="323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6"/>
          <a:stretch>
            <a:fillRect/>
          </a:stretch>
        </p:blipFill>
        <p:spPr>
          <a:xfrm>
            <a:off x="7327533" y="657673"/>
            <a:ext cx="4319823" cy="2699890"/>
          </a:xfrm>
          <a:prstGeom prst="rect">
            <a:avLst/>
          </a:prstGeom>
        </p:spPr>
      </p:pic>
      <p:cxnSp>
        <p:nvCxnSpPr>
          <p:cNvPr id="9" name="直接箭头连接符 8"/>
          <p:cNvCxnSpPr/>
          <p:nvPr/>
        </p:nvCxnSpPr>
        <p:spPr>
          <a:xfrm>
            <a:off x="5705930" y="5456420"/>
            <a:ext cx="15043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025728" y="2409432"/>
            <a:ext cx="2348685" cy="3046988"/>
          </a:xfrm>
          <a:prstGeom prst="rect">
            <a:avLst/>
          </a:prstGeom>
        </p:spPr>
        <p:txBody>
          <a:bodyPr wrap="square">
            <a:spAutoFit/>
          </a:bodyPr>
          <a:lstStyle/>
          <a:p>
            <a:pPr lvl="1">
              <a:buClr>
                <a:schemeClr val="accent1">
                  <a:lumMod val="75000"/>
                </a:schemeClr>
              </a:buClr>
              <a:defRPr/>
            </a:pPr>
            <a:r>
              <a:rPr lang="en-US" altLang="zh-CN" sz="2400" dirty="0" smtClean="0">
                <a:solidFill>
                  <a:schemeClr val="accent1">
                    <a:lumMod val="75000"/>
                  </a:schemeClr>
                </a:solidFill>
                <a:latin typeface="微软雅黑" panose="020B0503020204020204" pitchFamily="34" charset="-122"/>
                <a:ea typeface="微软雅黑" panose="020B0503020204020204" pitchFamily="34" charset="-122"/>
              </a:rPr>
              <a:t>6502</a:t>
            </a: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rPr>
              <a:t>电气集中联锁到计算机联锁，继电器电路有计算机逻辑实现，大大减少了系统设备。</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12" name="Picture 21"/>
          <p:cNvPicPr>
            <a:picLocks noChangeAspect="1" noChangeArrowheads="1"/>
          </p:cNvPicPr>
          <p:nvPr/>
        </p:nvPicPr>
        <p:blipFill>
          <a:blip r:embed="rId7"/>
          <a:srcRect/>
          <a:stretch>
            <a:fillRect/>
          </a:stretch>
        </p:blipFill>
        <p:spPr bwMode="auto">
          <a:xfrm>
            <a:off x="7327533" y="3492707"/>
            <a:ext cx="1266423" cy="3239867"/>
          </a:xfrm>
          <a:prstGeom prst="rect">
            <a:avLst/>
          </a:prstGeom>
          <a:noFill/>
          <a:ln w="9525">
            <a:noFill/>
            <a:miter lim="800000"/>
            <a:headEnd/>
            <a:tailEnd/>
          </a:ln>
          <a:effectLst>
            <a:outerShdw algn="ctr" rotWithShape="0">
              <a:schemeClr val="bg2">
                <a:alpha val="0"/>
              </a:schemeClr>
            </a:outerShdw>
          </a:effectLst>
        </p:spPr>
      </p:pic>
    </p:spTree>
    <p:extLst>
      <p:ext uri="{BB962C8B-B14F-4D97-AF65-F5344CB8AC3E}">
        <p14:creationId xmlns:p14="http://schemas.microsoft.com/office/powerpoint/2010/main" val="2860261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3244799"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3.3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云联锁（</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3/3</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7225258" y="455684"/>
            <a:ext cx="4687725" cy="4087627"/>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501" y="1649897"/>
            <a:ext cx="4340121" cy="2893414"/>
          </a:xfrm>
          <a:prstGeom prst="rect">
            <a:avLst/>
          </a:prstGeom>
        </p:spPr>
      </p:pic>
      <p:cxnSp>
        <p:nvCxnSpPr>
          <p:cNvPr id="13" name="直接箭头连接符 12"/>
          <p:cNvCxnSpPr/>
          <p:nvPr/>
        </p:nvCxnSpPr>
        <p:spPr>
          <a:xfrm>
            <a:off x="4778341" y="3357563"/>
            <a:ext cx="210634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 y="805621"/>
            <a:ext cx="6884683" cy="461665"/>
          </a:xfrm>
          <a:prstGeom prst="rect">
            <a:avLst/>
          </a:prstGeom>
        </p:spPr>
        <p:txBody>
          <a:bodyPr wrap="square">
            <a:spAutoFit/>
          </a:bodyPr>
          <a:lstStyle/>
          <a:p>
            <a:pPr lvl="1">
              <a:buClr>
                <a:schemeClr val="accent1">
                  <a:lumMod val="75000"/>
                </a:schemeClr>
              </a:buClr>
              <a:defRPr/>
            </a:pP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rPr>
              <a:t>     </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449706" y="755939"/>
            <a:ext cx="7225259" cy="830997"/>
          </a:xfrm>
          <a:prstGeom prst="rect">
            <a:avLst/>
          </a:prstGeom>
        </p:spPr>
        <p:txBody>
          <a:bodyPr wrap="square">
            <a:spAutoFit/>
          </a:bodyPr>
          <a:lstStyle/>
          <a:p>
            <a:pPr lvl="1">
              <a:buClr>
                <a:schemeClr val="accent1">
                  <a:lumMod val="75000"/>
                </a:schemeClr>
              </a:buClr>
              <a:defRPr/>
            </a:pP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rPr>
              <a:t>     除</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轨旁</a:t>
            </a: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rPr>
              <a:t>设置目标控制器</a:t>
            </a:r>
            <a:r>
              <a:rPr lang="zh-CN" altLang="en-US" sz="2400" dirty="0">
                <a:solidFill>
                  <a:schemeClr val="accent1">
                    <a:lumMod val="75000"/>
                  </a:schemeClr>
                </a:solidFill>
                <a:latin typeface="微软雅黑" panose="020B0503020204020204" pitchFamily="34" charset="-122"/>
                <a:ea typeface="微软雅黑" panose="020B0503020204020204" pitchFamily="34" charset="-122"/>
              </a:rPr>
              <a:t>外，联锁</a:t>
            </a:r>
            <a:r>
              <a:rPr lang="zh-CN" altLang="en-US" sz="2400" dirty="0" smtClean="0">
                <a:solidFill>
                  <a:schemeClr val="accent1">
                    <a:lumMod val="75000"/>
                  </a:schemeClr>
                </a:solidFill>
                <a:latin typeface="微软雅黑" panose="020B0503020204020204" pitchFamily="34" charset="-122"/>
                <a:ea typeface="微软雅黑" panose="020B0503020204020204" pitchFamily="34" charset="-122"/>
              </a:rPr>
              <a:t>逻辑由具有安全特性的云端进行计算。</a:t>
            </a:r>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6" name="Rectangle 5"/>
          <p:cNvSpPr>
            <a:spLocks noChangeArrowheads="1"/>
          </p:cNvSpPr>
          <p:nvPr/>
        </p:nvSpPr>
        <p:spPr bwMode="auto">
          <a:xfrm>
            <a:off x="374501" y="4771853"/>
            <a:ext cx="6874097"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kumimoji="0" lang="zh-CN" altLang="en-US" sz="2000" b="0" i="0" u="none" strike="noStrike" cap="none" normalizeH="0" baseline="0" dirty="0" smtClean="0">
                <a:ln>
                  <a:noFill/>
                </a:ln>
                <a:solidFill>
                  <a:schemeClr val="accent5"/>
                </a:solidFill>
                <a:effectLst/>
                <a:latin typeface="微软雅黑" panose="020B0503020204020204" pitchFamily="34" charset="-122"/>
                <a:ea typeface="微软雅黑" panose="020B0503020204020204" pitchFamily="34" charset="-122"/>
                <a:cs typeface="Times New Roman" pitchFamily="18" charset="0"/>
              </a:rPr>
              <a:t>进一步减少设备和线缆，更低的建设和维护成本；</a:t>
            </a:r>
            <a:endParaRPr kumimoji="0" lang="en-US" altLang="zh-CN" sz="2000" b="0" i="0" u="none" strike="noStrike" cap="none" normalizeH="0" baseline="0" dirty="0" smtClean="0">
              <a:ln>
                <a:noFill/>
              </a:ln>
              <a:solidFill>
                <a:schemeClr val="accent5"/>
              </a:solidFill>
              <a:effectLst/>
              <a:latin typeface="微软雅黑" panose="020B0503020204020204" pitchFamily="34" charset="-122"/>
              <a:ea typeface="微软雅黑" panose="020B0503020204020204" pitchFamily="34" charset="-122"/>
              <a:cs typeface="Times New Roman" pitchFamily="18" charset="0"/>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kumimoji="0" lang="zh-CN" altLang="en-US" sz="2000" b="0" i="0" u="none" strike="noStrike" cap="none" normalizeH="0" baseline="0" dirty="0" smtClean="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rPr>
              <a:t>一个城市、地区、甚至国家的联锁形成一个中央联锁；</a:t>
            </a:r>
            <a:endParaRPr kumimoji="0" lang="en-US" altLang="zh-CN" sz="2000" b="0" i="0" u="none" strike="noStrike" cap="none" normalizeH="0" baseline="0" dirty="0" smtClean="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lang="zh-CN" altLang="en-US" sz="2000" dirty="0" smtClean="0">
                <a:solidFill>
                  <a:schemeClr val="accent5"/>
                </a:solidFill>
                <a:latin typeface="微软雅黑" panose="020B0503020204020204" pitchFamily="34" charset="-122"/>
                <a:ea typeface="微软雅黑" panose="020B0503020204020204" pitchFamily="34" charset="-122"/>
                <a:cs typeface="Arial Unicode MS" pitchFamily="34" charset="-122"/>
              </a:rPr>
              <a:t>针对大量运营数据的分析和改善；</a:t>
            </a:r>
            <a:endParaRPr lang="en-US" altLang="zh-CN" sz="2000" dirty="0" smtClean="0">
              <a:solidFill>
                <a:schemeClr val="accent5"/>
              </a:solidFill>
              <a:latin typeface="微软雅黑" panose="020B0503020204020204" pitchFamily="34" charset="-122"/>
              <a:ea typeface="微软雅黑" panose="020B0503020204020204" pitchFamily="34" charset="-122"/>
              <a:cs typeface="Arial Unicode MS" pitchFamily="34" charset="-122"/>
            </a:endParaRP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l"/>
              <a:tabLst/>
            </a:pPr>
            <a:r>
              <a:rPr kumimoji="0" lang="zh-CN" altLang="en-US" sz="2000" b="0" i="0" u="none" strike="noStrike" cap="none" normalizeH="0" baseline="0" dirty="0" smtClean="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rPr>
              <a:t>标准接口和故障诊断；</a:t>
            </a:r>
            <a:endParaRPr kumimoji="0" lang="en-US" altLang="zh-CN" sz="2000" b="0" i="0" u="none" strike="noStrike" cap="none" normalizeH="0" baseline="0" dirty="0">
              <a:ln>
                <a:noFill/>
              </a:ln>
              <a:solidFill>
                <a:schemeClr val="accent5"/>
              </a:solidFill>
              <a:effectLst/>
              <a:latin typeface="微软雅黑" panose="020B0503020204020204" pitchFamily="34" charset="-122"/>
              <a:ea typeface="微软雅黑" panose="020B0503020204020204" pitchFamily="34" charset="-122"/>
              <a:cs typeface="Arial Unicode MS" pitchFamily="34" charset="-122"/>
            </a:endParaRPr>
          </a:p>
        </p:txBody>
      </p:sp>
    </p:spTree>
    <p:extLst>
      <p:ext uri="{BB962C8B-B14F-4D97-AF65-F5344CB8AC3E}">
        <p14:creationId xmlns:p14="http://schemas.microsoft.com/office/powerpoint/2010/main" val="1980455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155523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3.4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小结</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a:extLst>
              <a:ext uri="{FF2B5EF4-FFF2-40B4-BE49-F238E27FC236}">
                <a16:creationId xmlns="" xmlns:a16="http://schemas.microsoft.com/office/drawing/2014/main" id="{4F358516-458E-4D72-AB94-003974EE3B42}"/>
              </a:ext>
            </a:extLst>
          </p:cNvPr>
          <p:cNvSpPr/>
          <p:nvPr/>
        </p:nvSpPr>
        <p:spPr>
          <a:xfrm>
            <a:off x="284813" y="1628800"/>
            <a:ext cx="11707318" cy="3960440"/>
          </a:xfrm>
          <a:prstGeom prst="rect">
            <a:avLst/>
          </a:prstGeom>
          <a:solidFill>
            <a:srgbClr val="00B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4800" dirty="0" smtClean="0">
                <a:solidFill>
                  <a:schemeClr val="tx2">
                    <a:lumMod val="50000"/>
                  </a:schemeClr>
                </a:solidFill>
                <a:latin typeface="+mn-ea"/>
                <a:sym typeface="+mn-lt"/>
              </a:rPr>
              <a:t>   </a:t>
            </a:r>
            <a:r>
              <a:rPr lang="zh-CN" altLang="en-US" sz="4400" dirty="0" smtClean="0">
                <a:solidFill>
                  <a:schemeClr val="tx2">
                    <a:lumMod val="50000"/>
                  </a:schemeClr>
                </a:solidFill>
                <a:latin typeface="微软雅黑" panose="020B0503020204020204" pitchFamily="34" charset="-122"/>
                <a:ea typeface="微软雅黑" panose="020B0503020204020204" pitchFamily="34" charset="-122"/>
                <a:sym typeface="+mn-lt"/>
              </a:rPr>
              <a:t>联锁由人工、机械、电气、计算机发展为全电子联锁、目标控制器，甚至云端联锁，表明联锁的发展始终与技术的发展一致，精简设备、线缆、运算中心化和终端化一定是联锁的发展</a:t>
            </a:r>
            <a:r>
              <a:rPr lang="zh-CN" altLang="en-US" sz="4400" dirty="0" smtClean="0">
                <a:solidFill>
                  <a:schemeClr val="tx2">
                    <a:lumMod val="50000"/>
                  </a:schemeClr>
                </a:solidFill>
                <a:latin typeface="微软雅黑" panose="020B0503020204020204" pitchFamily="34" charset="-122"/>
                <a:ea typeface="微软雅黑" panose="020B0503020204020204" pitchFamily="34" charset="-122"/>
                <a:sym typeface="+mn-lt"/>
              </a:rPr>
              <a:t>方向。</a:t>
            </a:r>
            <a:endParaRPr lang="zh-CN" altLang="en-US" sz="4400" dirty="0">
              <a:solidFill>
                <a:schemeClr val="tx2">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75412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90154" y="4944192"/>
            <a:ext cx="9401035" cy="830997"/>
          </a:xfrm>
          <a:prstGeom prst="rect">
            <a:avLst/>
          </a:prstGeom>
          <a:noFill/>
        </p:spPr>
        <p:txBody>
          <a:bodyPr wrap="none" rtlCol="0">
            <a:spAutoFit/>
          </a:bodyPr>
          <a:lstStyle/>
          <a:p>
            <a:r>
              <a:rPr lang="en-US" altLang="zh-CN" sz="4800" b="1" dirty="0">
                <a:solidFill>
                  <a:srgbClr val="0070C0"/>
                </a:solidFill>
                <a:latin typeface="微软雅黑" panose="020B0503020204020204" pitchFamily="34" charset="-122"/>
                <a:ea typeface="微软雅黑" panose="020B0503020204020204" pitchFamily="34" charset="-122"/>
              </a:rPr>
              <a:t>For Better Rail Transportation</a:t>
            </a:r>
            <a:endParaRPr lang="zh-CN" altLang="en-US" sz="4800" b="1" dirty="0">
              <a:solidFill>
                <a:srgbClr val="0070C0"/>
              </a:solidFill>
              <a:latin typeface="微软雅黑" panose="020B0503020204020204" pitchFamily="34" charset="-122"/>
              <a:ea typeface="微软雅黑" panose="020B0503020204020204" pitchFamily="34" charset="-122"/>
            </a:endParaRPr>
          </a:p>
        </p:txBody>
      </p:sp>
      <p:pic>
        <p:nvPicPr>
          <p:cNvPr id="9" name="Picture 2" descr="C:\Users\许镐\Desktop\图片6.png"/>
          <p:cNvPicPr>
            <a:picLocks noChangeAspect="1" noChangeArrowheads="1"/>
          </p:cNvPicPr>
          <p:nvPr/>
        </p:nvPicPr>
        <p:blipFill>
          <a:blip r:embed="rId2" cstate="print"/>
          <a:srcRect/>
          <a:stretch>
            <a:fillRect/>
          </a:stretch>
        </p:blipFill>
        <p:spPr bwMode="auto">
          <a:xfrm>
            <a:off x="4338374" y="1668515"/>
            <a:ext cx="3486678" cy="290556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p:cNvSpPr/>
          <p:nvPr/>
        </p:nvSpPr>
        <p:spPr>
          <a:xfrm>
            <a:off x="-12680" y="0"/>
            <a:ext cx="386676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2.3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应用</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场景</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进路解锁</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Rectangle 3"/>
          <p:cNvSpPr txBox="1">
            <a:spLocks noChangeArrowheads="1"/>
          </p:cNvSpPr>
          <p:nvPr/>
        </p:nvSpPr>
        <p:spPr>
          <a:xfrm>
            <a:off x="84306" y="630417"/>
            <a:ext cx="5766190" cy="53314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smtClean="0"/>
              <a:t>进路解锁过程</a:t>
            </a:r>
          </a:p>
          <a:p>
            <a:pPr lvl="1"/>
            <a:r>
              <a:rPr lang="zh-CN" altLang="en-US" sz="2000" smtClean="0"/>
              <a:t>指将已被锁闭的道岔和进路予以解锁。</a:t>
            </a:r>
          </a:p>
          <a:p>
            <a:pPr lvl="1"/>
            <a:r>
              <a:rPr lang="zh-CN" altLang="en-US" sz="2000" smtClean="0">
                <a:solidFill>
                  <a:srgbClr val="FF0000"/>
                </a:solidFill>
              </a:rPr>
              <a:t>进路解锁直接涉及到行车安全，因而，进路解锁过程比进路建立过程更重要</a:t>
            </a:r>
            <a:r>
              <a:rPr lang="zh-CN" altLang="en-US" sz="2000" smtClean="0"/>
              <a:t>。</a:t>
            </a:r>
          </a:p>
          <a:p>
            <a:r>
              <a:rPr lang="zh-CN" altLang="en-US" sz="2400" smtClean="0"/>
              <a:t>进路解锁过程可分为三种情况：</a:t>
            </a:r>
          </a:p>
          <a:p>
            <a:pPr lvl="1">
              <a:buFontTx/>
              <a:buNone/>
            </a:pPr>
            <a:r>
              <a:rPr lang="en-US" sz="2000" smtClean="0"/>
              <a:t>1</a:t>
            </a:r>
            <a:r>
              <a:rPr lang="zh-CN" altLang="en-US" sz="2000" smtClean="0"/>
              <a:t>．列车或车列未驶入进路阶段。</a:t>
            </a:r>
            <a:endParaRPr lang="en-US" altLang="zh-CN" sz="2000" smtClean="0"/>
          </a:p>
          <a:p>
            <a:pPr lvl="1">
              <a:buFontTx/>
              <a:buNone/>
            </a:pPr>
            <a:endParaRPr lang="en-US" altLang="zh-CN" sz="2000" smtClean="0"/>
          </a:p>
          <a:p>
            <a:pPr lvl="1">
              <a:buFontTx/>
              <a:buNone/>
            </a:pPr>
            <a:endParaRPr lang="en-US" altLang="zh-CN" sz="2000" smtClean="0"/>
          </a:p>
          <a:p>
            <a:pPr marL="914400" lvl="1" indent="-457200">
              <a:buFont typeface="Arial" panose="020B0604020202020204" pitchFamily="34" charset="0"/>
              <a:buAutoNum type="arabicPeriod" startAt="2"/>
            </a:pPr>
            <a:r>
              <a:rPr lang="zh-CN" altLang="en-US" sz="2000" smtClean="0"/>
              <a:t>列车或车列驶入进路阶段。</a:t>
            </a:r>
            <a:endParaRPr lang="en-US" altLang="zh-CN" sz="2000" smtClean="0"/>
          </a:p>
          <a:p>
            <a:pPr marL="914400" lvl="1" indent="-457200">
              <a:buFont typeface="Arial" panose="020B0604020202020204" pitchFamily="34" charset="0"/>
              <a:buAutoNum type="arabicPeriod" startAt="2"/>
            </a:pPr>
            <a:endParaRPr lang="en-US" altLang="zh-CN" sz="2000" smtClean="0"/>
          </a:p>
          <a:p>
            <a:pPr marL="914400" lvl="1" indent="-457200">
              <a:buFont typeface="Arial" panose="020B0604020202020204" pitchFamily="34" charset="0"/>
              <a:buAutoNum type="arabicPeriod" startAt="2"/>
            </a:pPr>
            <a:endParaRPr lang="en-US" altLang="zh-CN" sz="2000" smtClean="0"/>
          </a:p>
          <a:p>
            <a:pPr marL="914400" lvl="1" indent="-457200">
              <a:buFont typeface="Arial" panose="020B0604020202020204" pitchFamily="34" charset="0"/>
              <a:buAutoNum type="arabicPeriod" startAt="2"/>
            </a:pPr>
            <a:endParaRPr lang="en-US" altLang="zh-CN" sz="2000" dirty="0"/>
          </a:p>
        </p:txBody>
      </p:sp>
      <p:sp>
        <p:nvSpPr>
          <p:cNvPr id="92" name="矩形 91"/>
          <p:cNvSpPr/>
          <p:nvPr/>
        </p:nvSpPr>
        <p:spPr>
          <a:xfrm>
            <a:off x="981654" y="2871171"/>
            <a:ext cx="4316394" cy="369332"/>
          </a:xfrm>
          <a:prstGeom prst="rect">
            <a:avLst/>
          </a:prstGeom>
        </p:spPr>
        <p:txBody>
          <a:bodyPr wrap="square">
            <a:spAutoFit/>
          </a:bodyPr>
          <a:lstStyle/>
          <a:p>
            <a:pPr>
              <a:buFontTx/>
              <a:buNone/>
            </a:pPr>
            <a:r>
              <a:rPr lang="en-US" altLang="zh-CN" i="1" dirty="0" smtClean="0"/>
              <a:t>--</a:t>
            </a:r>
            <a:r>
              <a:rPr lang="zh-CN" altLang="en-US" i="1" dirty="0" smtClean="0"/>
              <a:t>列车</a:t>
            </a:r>
            <a:r>
              <a:rPr lang="zh-CN" altLang="en-US" i="1" dirty="0"/>
              <a:t>或车列未驶入进路时：取消、人解</a:t>
            </a:r>
          </a:p>
        </p:txBody>
      </p:sp>
      <p:sp>
        <p:nvSpPr>
          <p:cNvPr id="93" name="矩形 92"/>
          <p:cNvSpPr/>
          <p:nvPr/>
        </p:nvSpPr>
        <p:spPr>
          <a:xfrm>
            <a:off x="666735" y="3800343"/>
            <a:ext cx="4772600" cy="923330"/>
          </a:xfrm>
          <a:prstGeom prst="rect">
            <a:avLst/>
          </a:prstGeom>
        </p:spPr>
        <p:txBody>
          <a:bodyPr wrap="square">
            <a:spAutoFit/>
          </a:bodyPr>
          <a:lstStyle/>
          <a:p>
            <a:pPr lvl="1">
              <a:buFontTx/>
              <a:buChar char="–"/>
            </a:pPr>
            <a:r>
              <a:rPr lang="zh-CN" altLang="en-US" i="1" dirty="0"/>
              <a:t>列车</a:t>
            </a:r>
            <a:r>
              <a:rPr lang="zh-CN" altLang="en-US" i="1" dirty="0">
                <a:solidFill>
                  <a:srgbClr val="FF0000"/>
                </a:solidFill>
              </a:rPr>
              <a:t>已经进入接近区段</a:t>
            </a:r>
            <a:r>
              <a:rPr lang="zh-CN" altLang="en-US" i="1" dirty="0"/>
              <a:t>，但未进入进路时，可以采用</a:t>
            </a:r>
            <a:r>
              <a:rPr lang="zh-CN" altLang="en-US" i="1" dirty="0">
                <a:solidFill>
                  <a:srgbClr val="FF0000"/>
                </a:solidFill>
              </a:rPr>
              <a:t>人工延时解锁</a:t>
            </a:r>
            <a:r>
              <a:rPr lang="zh-CN" altLang="en-US" i="1" dirty="0"/>
              <a:t>方式使进路解锁。简称为人工解锁。</a:t>
            </a:r>
          </a:p>
        </p:txBody>
      </p:sp>
      <p:sp>
        <p:nvSpPr>
          <p:cNvPr id="94" name="Rectangle 4"/>
          <p:cNvSpPr>
            <a:spLocks noChangeArrowheads="1"/>
          </p:cNvSpPr>
          <p:nvPr/>
        </p:nvSpPr>
        <p:spPr bwMode="auto">
          <a:xfrm>
            <a:off x="4559300" y="4943535"/>
            <a:ext cx="7632700" cy="1800225"/>
          </a:xfrm>
          <a:prstGeom prst="rect">
            <a:avLst/>
          </a:prstGeom>
          <a:solidFill>
            <a:schemeClr val="tx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95" name="Oval 5"/>
          <p:cNvSpPr>
            <a:spLocks noChangeArrowheads="1"/>
          </p:cNvSpPr>
          <p:nvPr/>
        </p:nvSpPr>
        <p:spPr bwMode="auto">
          <a:xfrm>
            <a:off x="9312275" y="5950009"/>
            <a:ext cx="144462" cy="144462"/>
          </a:xfrm>
          <a:prstGeom prst="ellipse">
            <a:avLst/>
          </a:prstGeom>
          <a:noFill/>
          <a:ln w="19050" cmpd="sng">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96" name="Line 6"/>
          <p:cNvSpPr>
            <a:spLocks noChangeShapeType="1"/>
          </p:cNvSpPr>
          <p:nvPr/>
        </p:nvSpPr>
        <p:spPr bwMode="auto">
          <a:xfrm>
            <a:off x="4848226" y="6021446"/>
            <a:ext cx="4175125" cy="0"/>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97" name="Line 7"/>
          <p:cNvSpPr>
            <a:spLocks noChangeShapeType="1"/>
          </p:cNvSpPr>
          <p:nvPr/>
        </p:nvSpPr>
        <p:spPr bwMode="auto">
          <a:xfrm flipH="1">
            <a:off x="9118601" y="5229285"/>
            <a:ext cx="409575" cy="649287"/>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98" name="Line 8"/>
          <p:cNvSpPr>
            <a:spLocks noChangeShapeType="1"/>
          </p:cNvSpPr>
          <p:nvPr/>
        </p:nvSpPr>
        <p:spPr bwMode="auto">
          <a:xfrm>
            <a:off x="10247312" y="5950009"/>
            <a:ext cx="0" cy="144462"/>
          </a:xfrm>
          <a:prstGeom prst="line">
            <a:avLst/>
          </a:prstGeom>
          <a:noFill/>
          <a:ln w="9525"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99" name="Rectangle 9"/>
          <p:cNvSpPr>
            <a:spLocks noChangeArrowheads="1"/>
          </p:cNvSpPr>
          <p:nvPr/>
        </p:nvSpPr>
        <p:spPr bwMode="auto">
          <a:xfrm>
            <a:off x="10320338" y="6237347"/>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SIII</a:t>
            </a:r>
          </a:p>
        </p:txBody>
      </p:sp>
      <p:sp>
        <p:nvSpPr>
          <p:cNvPr id="100" name="Rectangle 10"/>
          <p:cNvSpPr>
            <a:spLocks noChangeArrowheads="1"/>
          </p:cNvSpPr>
          <p:nvPr/>
        </p:nvSpPr>
        <p:spPr bwMode="auto">
          <a:xfrm>
            <a:off x="11041063" y="5734110"/>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IIIG</a:t>
            </a:r>
          </a:p>
        </p:txBody>
      </p:sp>
      <p:sp>
        <p:nvSpPr>
          <p:cNvPr id="101" name="Rectangle 11"/>
          <p:cNvSpPr>
            <a:spLocks noChangeArrowheads="1"/>
          </p:cNvSpPr>
          <p:nvPr/>
        </p:nvSpPr>
        <p:spPr bwMode="auto">
          <a:xfrm>
            <a:off x="11039476" y="4941947"/>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5G</a:t>
            </a:r>
          </a:p>
        </p:txBody>
      </p:sp>
      <p:grpSp>
        <p:nvGrpSpPr>
          <p:cNvPr id="102" name="Group 12"/>
          <p:cNvGrpSpPr>
            <a:grpSpLocks/>
          </p:cNvGrpSpPr>
          <p:nvPr/>
        </p:nvGrpSpPr>
        <p:grpSpPr bwMode="auto">
          <a:xfrm>
            <a:off x="6288088" y="6167496"/>
            <a:ext cx="504825" cy="503238"/>
            <a:chOff x="0" y="0"/>
            <a:chExt cx="363" cy="408"/>
          </a:xfrm>
        </p:grpSpPr>
        <p:sp>
          <p:nvSpPr>
            <p:cNvPr id="103" name="Line 13"/>
            <p:cNvSpPr>
              <a:spLocks noChangeShapeType="1"/>
            </p:cNvSpPr>
            <p:nvPr/>
          </p:nvSpPr>
          <p:spPr bwMode="auto">
            <a:xfrm flipH="1">
              <a:off x="45" y="0"/>
              <a:ext cx="273" cy="408"/>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4" name="Line 14"/>
            <p:cNvSpPr>
              <a:spLocks noChangeShapeType="1"/>
            </p:cNvSpPr>
            <p:nvPr/>
          </p:nvSpPr>
          <p:spPr bwMode="auto">
            <a:xfrm>
              <a:off x="318" y="0"/>
              <a:ext cx="45" cy="0"/>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5" name="Line 15"/>
            <p:cNvSpPr>
              <a:spLocks noChangeShapeType="1"/>
            </p:cNvSpPr>
            <p:nvPr/>
          </p:nvSpPr>
          <p:spPr bwMode="auto">
            <a:xfrm>
              <a:off x="0" y="408"/>
              <a:ext cx="45" cy="0"/>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6" name="Line 16"/>
            <p:cNvSpPr>
              <a:spLocks noChangeShapeType="1"/>
            </p:cNvSpPr>
            <p:nvPr/>
          </p:nvSpPr>
          <p:spPr bwMode="auto">
            <a:xfrm>
              <a:off x="163" y="182"/>
              <a:ext cx="46" cy="45"/>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grpSp>
      <p:sp>
        <p:nvSpPr>
          <p:cNvPr id="107" name="Line 17"/>
          <p:cNvSpPr>
            <a:spLocks noChangeAspect="1" noChangeShapeType="1"/>
          </p:cNvSpPr>
          <p:nvPr/>
        </p:nvSpPr>
        <p:spPr bwMode="auto">
          <a:xfrm>
            <a:off x="7296150" y="5734110"/>
            <a:ext cx="0" cy="179387"/>
          </a:xfrm>
          <a:prstGeom prst="line">
            <a:avLst/>
          </a:prstGeom>
          <a:noFill/>
          <a:ln w="9525"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8" name="Line 18"/>
          <p:cNvSpPr>
            <a:spLocks noChangeShapeType="1"/>
          </p:cNvSpPr>
          <p:nvPr/>
        </p:nvSpPr>
        <p:spPr bwMode="auto">
          <a:xfrm>
            <a:off x="7296150" y="5951597"/>
            <a:ext cx="0" cy="144463"/>
          </a:xfrm>
          <a:prstGeom prst="line">
            <a:avLst/>
          </a:prstGeom>
          <a:noFill/>
          <a:ln w="190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09" name="Rectangle 19"/>
          <p:cNvSpPr>
            <a:spLocks noChangeArrowheads="1"/>
          </p:cNvSpPr>
          <p:nvPr/>
        </p:nvSpPr>
        <p:spPr bwMode="auto">
          <a:xfrm>
            <a:off x="7151688" y="6094472"/>
            <a:ext cx="360363" cy="2889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D11</a:t>
            </a:r>
          </a:p>
        </p:txBody>
      </p:sp>
      <p:sp>
        <p:nvSpPr>
          <p:cNvPr id="110" name="Line 20"/>
          <p:cNvSpPr>
            <a:spLocks noChangeShapeType="1"/>
          </p:cNvSpPr>
          <p:nvPr/>
        </p:nvSpPr>
        <p:spPr bwMode="auto">
          <a:xfrm flipH="1">
            <a:off x="8253413" y="6094472"/>
            <a:ext cx="93663" cy="144463"/>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11" name="Line 21"/>
          <p:cNvSpPr>
            <a:spLocks noChangeShapeType="1"/>
          </p:cNvSpPr>
          <p:nvPr/>
        </p:nvSpPr>
        <p:spPr bwMode="auto">
          <a:xfrm>
            <a:off x="8170863" y="6094471"/>
            <a:ext cx="61913" cy="0"/>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12" name="Line 22"/>
          <p:cNvSpPr>
            <a:spLocks noChangeShapeType="1"/>
          </p:cNvSpPr>
          <p:nvPr/>
        </p:nvSpPr>
        <p:spPr bwMode="auto">
          <a:xfrm>
            <a:off x="7718425" y="6096060"/>
            <a:ext cx="80962" cy="142875"/>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13" name="Line 23"/>
          <p:cNvSpPr>
            <a:spLocks noChangeShapeType="1"/>
          </p:cNvSpPr>
          <p:nvPr/>
        </p:nvSpPr>
        <p:spPr bwMode="auto">
          <a:xfrm flipH="1">
            <a:off x="7727950" y="6094471"/>
            <a:ext cx="61912" cy="0"/>
          </a:xfrm>
          <a:prstGeom prst="line">
            <a:avLst/>
          </a:prstGeom>
          <a:noFill/>
          <a:ln w="1905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14" name="Line 24"/>
          <p:cNvSpPr>
            <a:spLocks noChangeShapeType="1"/>
          </p:cNvSpPr>
          <p:nvPr/>
        </p:nvSpPr>
        <p:spPr bwMode="auto">
          <a:xfrm flipH="1">
            <a:off x="9528176" y="6094472"/>
            <a:ext cx="155575" cy="214313"/>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15" name="Line 25"/>
          <p:cNvSpPr>
            <a:spLocks noChangeShapeType="1"/>
          </p:cNvSpPr>
          <p:nvPr/>
        </p:nvSpPr>
        <p:spPr bwMode="auto">
          <a:xfrm>
            <a:off x="9683750" y="6094471"/>
            <a:ext cx="61912" cy="0"/>
          </a:xfrm>
          <a:prstGeom prst="line">
            <a:avLst/>
          </a:prstGeom>
          <a:noFill/>
          <a:ln w="190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16" name="Line 26"/>
          <p:cNvSpPr>
            <a:spLocks noChangeShapeType="1"/>
          </p:cNvSpPr>
          <p:nvPr/>
        </p:nvSpPr>
        <p:spPr bwMode="auto">
          <a:xfrm>
            <a:off x="8520112" y="5950009"/>
            <a:ext cx="0" cy="144462"/>
          </a:xfrm>
          <a:prstGeom prst="line">
            <a:avLst/>
          </a:prstGeom>
          <a:noFill/>
          <a:ln w="190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17" name="Line 27"/>
          <p:cNvSpPr>
            <a:spLocks noChangeShapeType="1"/>
          </p:cNvSpPr>
          <p:nvPr/>
        </p:nvSpPr>
        <p:spPr bwMode="auto">
          <a:xfrm>
            <a:off x="9385300" y="5950009"/>
            <a:ext cx="0" cy="144462"/>
          </a:xfrm>
          <a:prstGeom prst="line">
            <a:avLst/>
          </a:prstGeom>
          <a:noFill/>
          <a:ln w="9525"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18" name="Line 28"/>
          <p:cNvSpPr>
            <a:spLocks noChangeShapeType="1"/>
          </p:cNvSpPr>
          <p:nvPr/>
        </p:nvSpPr>
        <p:spPr bwMode="auto">
          <a:xfrm>
            <a:off x="9529762" y="5230871"/>
            <a:ext cx="1943100" cy="0"/>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19" name="Line 29"/>
          <p:cNvSpPr>
            <a:spLocks noChangeShapeType="1"/>
          </p:cNvSpPr>
          <p:nvPr/>
        </p:nvSpPr>
        <p:spPr bwMode="auto">
          <a:xfrm>
            <a:off x="9959975" y="5157847"/>
            <a:ext cx="0" cy="144463"/>
          </a:xfrm>
          <a:prstGeom prst="line">
            <a:avLst/>
          </a:prstGeom>
          <a:noFill/>
          <a:ln w="190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20" name="Rectangle 30"/>
          <p:cNvSpPr>
            <a:spLocks noChangeArrowheads="1"/>
          </p:cNvSpPr>
          <p:nvPr/>
        </p:nvSpPr>
        <p:spPr bwMode="auto">
          <a:xfrm>
            <a:off x="10031413" y="5373747"/>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S5</a:t>
            </a:r>
          </a:p>
        </p:txBody>
      </p:sp>
      <p:sp>
        <p:nvSpPr>
          <p:cNvPr id="121" name="Rectangle 31"/>
          <p:cNvSpPr>
            <a:spLocks noChangeArrowheads="1"/>
          </p:cNvSpPr>
          <p:nvPr/>
        </p:nvSpPr>
        <p:spPr bwMode="auto">
          <a:xfrm>
            <a:off x="6288088" y="6094472"/>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200">
                <a:solidFill>
                  <a:schemeClr val="bg1"/>
                </a:solidFill>
              </a:rPr>
              <a:t>7</a:t>
            </a:r>
          </a:p>
        </p:txBody>
      </p:sp>
      <p:sp>
        <p:nvSpPr>
          <p:cNvPr id="122" name="Rectangle 32"/>
          <p:cNvSpPr>
            <a:spLocks noChangeArrowheads="1"/>
          </p:cNvSpPr>
          <p:nvPr/>
        </p:nvSpPr>
        <p:spPr bwMode="auto">
          <a:xfrm>
            <a:off x="8231188" y="5662672"/>
            <a:ext cx="288925" cy="2889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11</a:t>
            </a:r>
          </a:p>
        </p:txBody>
      </p:sp>
      <p:sp>
        <p:nvSpPr>
          <p:cNvPr id="123" name="Rectangle 33"/>
          <p:cNvSpPr>
            <a:spLocks noChangeArrowheads="1"/>
          </p:cNvSpPr>
          <p:nvPr/>
        </p:nvSpPr>
        <p:spPr bwMode="auto">
          <a:xfrm>
            <a:off x="7654926" y="5662672"/>
            <a:ext cx="288925" cy="2889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13</a:t>
            </a:r>
          </a:p>
        </p:txBody>
      </p:sp>
      <p:sp>
        <p:nvSpPr>
          <p:cNvPr id="124" name="Rectangle 34"/>
          <p:cNvSpPr>
            <a:spLocks noChangeArrowheads="1"/>
          </p:cNvSpPr>
          <p:nvPr/>
        </p:nvSpPr>
        <p:spPr bwMode="auto">
          <a:xfrm>
            <a:off x="9599613" y="5662672"/>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25</a:t>
            </a:r>
          </a:p>
        </p:txBody>
      </p:sp>
      <p:sp>
        <p:nvSpPr>
          <p:cNvPr id="125" name="Rectangle 35"/>
          <p:cNvSpPr>
            <a:spLocks noChangeArrowheads="1"/>
          </p:cNvSpPr>
          <p:nvPr/>
        </p:nvSpPr>
        <p:spPr bwMode="auto">
          <a:xfrm>
            <a:off x="8809038" y="6092885"/>
            <a:ext cx="288925" cy="28892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21</a:t>
            </a:r>
          </a:p>
        </p:txBody>
      </p:sp>
      <p:sp>
        <p:nvSpPr>
          <p:cNvPr id="126" name="Line 36"/>
          <p:cNvSpPr>
            <a:spLocks noChangeShapeType="1"/>
          </p:cNvSpPr>
          <p:nvPr/>
        </p:nvSpPr>
        <p:spPr bwMode="auto">
          <a:xfrm>
            <a:off x="11472862" y="5230871"/>
            <a:ext cx="503238" cy="0"/>
          </a:xfrm>
          <a:prstGeom prst="line">
            <a:avLst/>
          </a:prstGeom>
          <a:noFill/>
          <a:ln w="19050"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27" name="Line 37"/>
          <p:cNvSpPr>
            <a:spLocks noChangeShapeType="1"/>
          </p:cNvSpPr>
          <p:nvPr/>
        </p:nvSpPr>
        <p:spPr bwMode="auto">
          <a:xfrm>
            <a:off x="11401426" y="6021446"/>
            <a:ext cx="503237" cy="0"/>
          </a:xfrm>
          <a:prstGeom prst="line">
            <a:avLst/>
          </a:prstGeom>
          <a:noFill/>
          <a:ln w="19050"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28" name="Line 38"/>
          <p:cNvSpPr>
            <a:spLocks noChangeShapeType="1"/>
          </p:cNvSpPr>
          <p:nvPr/>
        </p:nvSpPr>
        <p:spPr bwMode="auto">
          <a:xfrm>
            <a:off x="5427662" y="5951597"/>
            <a:ext cx="0" cy="144463"/>
          </a:xfrm>
          <a:prstGeom prst="line">
            <a:avLst/>
          </a:prstGeom>
          <a:noFill/>
          <a:ln w="190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29" name="Rectangle 39"/>
          <p:cNvSpPr>
            <a:spLocks noChangeArrowheads="1"/>
          </p:cNvSpPr>
          <p:nvPr/>
        </p:nvSpPr>
        <p:spPr bwMode="auto">
          <a:xfrm>
            <a:off x="5422901" y="5302310"/>
            <a:ext cx="28892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1400">
                <a:solidFill>
                  <a:schemeClr val="bg1"/>
                </a:solidFill>
              </a:rPr>
              <a:t>X</a:t>
            </a:r>
            <a:r>
              <a:rPr lang="zh-CN" altLang="zh-CN" sz="1400" baseline="-25000">
                <a:solidFill>
                  <a:schemeClr val="bg1"/>
                </a:solidFill>
              </a:rPr>
              <a:t>D</a:t>
            </a:r>
          </a:p>
        </p:txBody>
      </p:sp>
      <p:sp>
        <p:nvSpPr>
          <p:cNvPr id="130" name="Line 40"/>
          <p:cNvSpPr>
            <a:spLocks noChangeShapeType="1"/>
          </p:cNvSpPr>
          <p:nvPr/>
        </p:nvSpPr>
        <p:spPr bwMode="auto">
          <a:xfrm>
            <a:off x="9169400" y="6021446"/>
            <a:ext cx="2806700" cy="0"/>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31" name="Oval 41"/>
          <p:cNvSpPr>
            <a:spLocks noChangeAspect="1" noChangeArrowheads="1"/>
          </p:cNvSpPr>
          <p:nvPr/>
        </p:nvSpPr>
        <p:spPr bwMode="auto">
          <a:xfrm>
            <a:off x="9528175" y="5373746"/>
            <a:ext cx="215900" cy="215900"/>
          </a:xfrm>
          <a:prstGeom prst="ellipse">
            <a:avLst/>
          </a:prstGeom>
          <a:solidFill>
            <a:schemeClr val="tx1"/>
          </a:solidFill>
          <a:ln w="952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32" name="Oval 42"/>
          <p:cNvSpPr>
            <a:spLocks noChangeAspect="1" noChangeArrowheads="1"/>
          </p:cNvSpPr>
          <p:nvPr/>
        </p:nvSpPr>
        <p:spPr bwMode="auto">
          <a:xfrm>
            <a:off x="9744075" y="5373746"/>
            <a:ext cx="215900" cy="215900"/>
          </a:xfrm>
          <a:prstGeom prst="ellipse">
            <a:avLst/>
          </a:prstGeom>
          <a:solidFill>
            <a:srgbClr val="FF0000"/>
          </a:solidFill>
          <a:ln w="952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33" name="Line 43"/>
          <p:cNvSpPr>
            <a:spLocks noChangeAspect="1" noChangeShapeType="1"/>
          </p:cNvSpPr>
          <p:nvPr/>
        </p:nvSpPr>
        <p:spPr bwMode="auto">
          <a:xfrm>
            <a:off x="9959975" y="5402321"/>
            <a:ext cx="0" cy="179388"/>
          </a:xfrm>
          <a:prstGeom prst="line">
            <a:avLst/>
          </a:prstGeom>
          <a:noFill/>
          <a:ln w="9525"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34" name="Oval 44"/>
          <p:cNvSpPr>
            <a:spLocks noChangeAspect="1" noChangeArrowheads="1"/>
          </p:cNvSpPr>
          <p:nvPr/>
        </p:nvSpPr>
        <p:spPr bwMode="auto">
          <a:xfrm>
            <a:off x="9815512" y="6165909"/>
            <a:ext cx="215900" cy="215900"/>
          </a:xfrm>
          <a:prstGeom prst="ellipse">
            <a:avLst/>
          </a:prstGeom>
          <a:solidFill>
            <a:schemeClr val="tx1"/>
          </a:solidFill>
          <a:ln w="952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35" name="Oval 45"/>
          <p:cNvSpPr>
            <a:spLocks noChangeAspect="1" noChangeArrowheads="1"/>
          </p:cNvSpPr>
          <p:nvPr/>
        </p:nvSpPr>
        <p:spPr bwMode="auto">
          <a:xfrm>
            <a:off x="10031412" y="6165909"/>
            <a:ext cx="215900" cy="215900"/>
          </a:xfrm>
          <a:prstGeom prst="ellipse">
            <a:avLst/>
          </a:prstGeom>
          <a:solidFill>
            <a:srgbClr val="FF0000"/>
          </a:solidFill>
          <a:ln w="952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36" name="Line 46"/>
          <p:cNvSpPr>
            <a:spLocks noChangeAspect="1" noChangeShapeType="1"/>
          </p:cNvSpPr>
          <p:nvPr/>
        </p:nvSpPr>
        <p:spPr bwMode="auto">
          <a:xfrm>
            <a:off x="10247312" y="6194485"/>
            <a:ext cx="0" cy="179387"/>
          </a:xfrm>
          <a:prstGeom prst="line">
            <a:avLst/>
          </a:prstGeom>
          <a:noFill/>
          <a:ln w="9525"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37" name="Line 47"/>
          <p:cNvSpPr>
            <a:spLocks noChangeShapeType="1"/>
          </p:cNvSpPr>
          <p:nvPr/>
        </p:nvSpPr>
        <p:spPr bwMode="auto">
          <a:xfrm flipV="1">
            <a:off x="9023350" y="5805546"/>
            <a:ext cx="144462" cy="215900"/>
          </a:xfrm>
          <a:prstGeom prst="line">
            <a:avLst/>
          </a:prstGeom>
          <a:noFill/>
          <a:ln w="57150"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38" name="Line 48"/>
          <p:cNvSpPr>
            <a:spLocks noChangeShapeType="1"/>
          </p:cNvSpPr>
          <p:nvPr/>
        </p:nvSpPr>
        <p:spPr bwMode="auto">
          <a:xfrm>
            <a:off x="5419725" y="5791260"/>
            <a:ext cx="220662" cy="14287"/>
          </a:xfrm>
          <a:prstGeom prst="line">
            <a:avLst/>
          </a:prstGeom>
          <a:noFill/>
          <a:ln w="28575"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39" name="Oval 49"/>
          <p:cNvSpPr>
            <a:spLocks noChangeAspect="1" noChangeArrowheads="1"/>
          </p:cNvSpPr>
          <p:nvPr/>
        </p:nvSpPr>
        <p:spPr bwMode="auto">
          <a:xfrm>
            <a:off x="5784850" y="5661084"/>
            <a:ext cx="215900" cy="215900"/>
          </a:xfrm>
          <a:prstGeom prst="ellipse">
            <a:avLst/>
          </a:prstGeom>
          <a:solidFill>
            <a:schemeClr val="tx1"/>
          </a:solidFill>
          <a:ln w="952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40" name="Oval 50"/>
          <p:cNvSpPr>
            <a:spLocks noChangeAspect="1" noChangeArrowheads="1"/>
          </p:cNvSpPr>
          <p:nvPr/>
        </p:nvSpPr>
        <p:spPr bwMode="auto">
          <a:xfrm>
            <a:off x="5568950" y="5661084"/>
            <a:ext cx="215900" cy="215900"/>
          </a:xfrm>
          <a:prstGeom prst="ellipse">
            <a:avLst/>
          </a:prstGeom>
          <a:solidFill>
            <a:srgbClr val="FF0000"/>
          </a:solidFill>
          <a:ln w="952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41" name="Line 51"/>
          <p:cNvSpPr>
            <a:spLocks noChangeAspect="1" noChangeShapeType="1"/>
          </p:cNvSpPr>
          <p:nvPr/>
        </p:nvSpPr>
        <p:spPr bwMode="auto">
          <a:xfrm>
            <a:off x="5419725" y="5689660"/>
            <a:ext cx="0" cy="179387"/>
          </a:xfrm>
          <a:prstGeom prst="line">
            <a:avLst/>
          </a:prstGeom>
          <a:noFill/>
          <a:ln w="28575" cmpd="sng">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42" name="Oval 52"/>
          <p:cNvSpPr>
            <a:spLocks noChangeAspect="1" noChangeArrowheads="1"/>
          </p:cNvSpPr>
          <p:nvPr/>
        </p:nvSpPr>
        <p:spPr bwMode="auto">
          <a:xfrm>
            <a:off x="7296150" y="5735696"/>
            <a:ext cx="215900" cy="215900"/>
          </a:xfrm>
          <a:prstGeom prst="ellipse">
            <a:avLst/>
          </a:prstGeom>
          <a:solidFill>
            <a:schemeClr val="bg1"/>
          </a:solidFill>
          <a:ln w="952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43" name="Oval 53"/>
          <p:cNvSpPr>
            <a:spLocks noChangeAspect="1" noChangeArrowheads="1"/>
          </p:cNvSpPr>
          <p:nvPr/>
        </p:nvSpPr>
        <p:spPr bwMode="auto">
          <a:xfrm>
            <a:off x="7296150" y="5734109"/>
            <a:ext cx="215900" cy="215900"/>
          </a:xfrm>
          <a:prstGeom prst="ellipse">
            <a:avLst/>
          </a:prstGeom>
          <a:solidFill>
            <a:srgbClr val="0000FF"/>
          </a:solidFill>
          <a:ln w="952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pic>
        <p:nvPicPr>
          <p:cNvPr id="144" name="Picture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451" y="5876984"/>
            <a:ext cx="511175"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Rectangle 55"/>
          <p:cNvSpPr>
            <a:spLocks noChangeArrowheads="1"/>
          </p:cNvSpPr>
          <p:nvPr/>
        </p:nvSpPr>
        <p:spPr bwMode="auto">
          <a:xfrm>
            <a:off x="7151687" y="5084822"/>
            <a:ext cx="10795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0000FF"/>
                </a:solidFill>
              </a:rPr>
              <a:t>信号关闭</a:t>
            </a:r>
          </a:p>
        </p:txBody>
      </p:sp>
      <p:pic>
        <p:nvPicPr>
          <p:cNvPr id="146" name="Picture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6151" y="5876984"/>
            <a:ext cx="511175"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Rectangle 57"/>
          <p:cNvSpPr>
            <a:spLocks noChangeArrowheads="1"/>
          </p:cNvSpPr>
          <p:nvPr/>
        </p:nvSpPr>
        <p:spPr bwMode="auto">
          <a:xfrm>
            <a:off x="7104465" y="6267388"/>
            <a:ext cx="1512887"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dirty="0">
                <a:solidFill>
                  <a:srgbClr val="0000FF"/>
                </a:solidFill>
              </a:rPr>
              <a:t>延迟</a:t>
            </a:r>
            <a:r>
              <a:rPr lang="zh-CN" altLang="zh-CN" sz="1400" b="1" dirty="0">
                <a:solidFill>
                  <a:srgbClr val="0000FF"/>
                </a:solidFill>
              </a:rPr>
              <a:t>3~4</a:t>
            </a:r>
            <a:r>
              <a:rPr lang="zh-CN" altLang="en-US" sz="1400" b="1" dirty="0">
                <a:solidFill>
                  <a:srgbClr val="0000FF"/>
                </a:solidFill>
              </a:rPr>
              <a:t>秒</a:t>
            </a:r>
          </a:p>
          <a:p>
            <a:pPr algn="ctr"/>
            <a:r>
              <a:rPr lang="zh-CN" altLang="zh-CN" sz="1400" b="1" dirty="0">
                <a:solidFill>
                  <a:srgbClr val="0000FF"/>
                </a:solidFill>
              </a:rPr>
              <a:t>11-13DG</a:t>
            </a:r>
            <a:r>
              <a:rPr lang="zh-CN" altLang="en-US" sz="1400" b="1" dirty="0">
                <a:solidFill>
                  <a:srgbClr val="0000FF"/>
                </a:solidFill>
              </a:rPr>
              <a:t>解锁</a:t>
            </a:r>
          </a:p>
        </p:txBody>
      </p:sp>
      <p:pic>
        <p:nvPicPr>
          <p:cNvPr id="148" name="Picture 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113" y="5876984"/>
            <a:ext cx="511175"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Rectangle 59"/>
          <p:cNvSpPr>
            <a:spLocks noChangeArrowheads="1"/>
          </p:cNvSpPr>
          <p:nvPr/>
        </p:nvSpPr>
        <p:spPr bwMode="auto">
          <a:xfrm>
            <a:off x="8801102" y="6208712"/>
            <a:ext cx="1512888"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400" b="1" dirty="0">
                <a:solidFill>
                  <a:srgbClr val="0000FF"/>
                </a:solidFill>
              </a:rPr>
              <a:t>延迟</a:t>
            </a:r>
            <a:r>
              <a:rPr lang="zh-CN" altLang="zh-CN" sz="1400" b="1" dirty="0">
                <a:solidFill>
                  <a:srgbClr val="0000FF"/>
                </a:solidFill>
              </a:rPr>
              <a:t>3~4</a:t>
            </a:r>
            <a:r>
              <a:rPr lang="zh-CN" altLang="en-US" sz="1400" b="1" dirty="0">
                <a:solidFill>
                  <a:srgbClr val="0000FF"/>
                </a:solidFill>
              </a:rPr>
              <a:t>秒</a:t>
            </a:r>
          </a:p>
          <a:p>
            <a:r>
              <a:rPr lang="zh-CN" altLang="zh-CN" sz="1400" b="1" dirty="0">
                <a:solidFill>
                  <a:srgbClr val="0000FF"/>
                </a:solidFill>
              </a:rPr>
              <a:t>21DG</a:t>
            </a:r>
            <a:r>
              <a:rPr lang="zh-CN" altLang="en-US" sz="1400" b="1" dirty="0">
                <a:solidFill>
                  <a:srgbClr val="0000FF"/>
                </a:solidFill>
              </a:rPr>
              <a:t>解锁</a:t>
            </a:r>
          </a:p>
        </p:txBody>
      </p:sp>
      <p:sp>
        <p:nvSpPr>
          <p:cNvPr id="150" name="Line 60"/>
          <p:cNvSpPr>
            <a:spLocks noChangeShapeType="1"/>
          </p:cNvSpPr>
          <p:nvPr/>
        </p:nvSpPr>
        <p:spPr bwMode="auto">
          <a:xfrm>
            <a:off x="7296150" y="6021446"/>
            <a:ext cx="1223962" cy="0"/>
          </a:xfrm>
          <a:prstGeom prst="line">
            <a:avLst/>
          </a:prstGeom>
          <a:noFill/>
          <a:ln w="57150" cmpd="sng">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51" name="未知"/>
          <p:cNvSpPr>
            <a:spLocks/>
          </p:cNvSpPr>
          <p:nvPr/>
        </p:nvSpPr>
        <p:spPr bwMode="auto">
          <a:xfrm>
            <a:off x="8520113" y="5230872"/>
            <a:ext cx="2663825" cy="790575"/>
          </a:xfrm>
          <a:custGeom>
            <a:avLst/>
            <a:gdLst>
              <a:gd name="T0" fmla="*/ 0 w 1678"/>
              <a:gd name="T1" fmla="*/ 498 h 498"/>
              <a:gd name="T2" fmla="*/ 318 w 1678"/>
              <a:gd name="T3" fmla="*/ 498 h 498"/>
              <a:gd name="T4" fmla="*/ 635 w 1678"/>
              <a:gd name="T5" fmla="*/ 0 h 498"/>
              <a:gd name="T6" fmla="*/ 1678 w 1678"/>
              <a:gd name="T7" fmla="*/ 0 h 498"/>
            </a:gdLst>
            <a:ahLst/>
            <a:cxnLst>
              <a:cxn ang="0">
                <a:pos x="T0" y="T1"/>
              </a:cxn>
              <a:cxn ang="0">
                <a:pos x="T2" y="T3"/>
              </a:cxn>
              <a:cxn ang="0">
                <a:pos x="T4" y="T5"/>
              </a:cxn>
              <a:cxn ang="0">
                <a:pos x="T6" y="T7"/>
              </a:cxn>
            </a:cxnLst>
            <a:rect l="0" t="0" r="r" b="b"/>
            <a:pathLst>
              <a:path w="1678" h="498">
                <a:moveTo>
                  <a:pt x="0" y="498"/>
                </a:moveTo>
                <a:lnTo>
                  <a:pt x="318" y="498"/>
                </a:lnTo>
                <a:lnTo>
                  <a:pt x="635" y="0"/>
                </a:lnTo>
                <a:lnTo>
                  <a:pt x="1678" y="0"/>
                </a:lnTo>
              </a:path>
            </a:pathLst>
          </a:custGeom>
          <a:noFill/>
          <a:ln w="57150" cmpd="sng">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52" name="Line 62"/>
          <p:cNvSpPr>
            <a:spLocks noChangeShapeType="1"/>
          </p:cNvSpPr>
          <p:nvPr/>
        </p:nvSpPr>
        <p:spPr bwMode="auto">
          <a:xfrm>
            <a:off x="5426076" y="6021446"/>
            <a:ext cx="1870075"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53" name="Line 63"/>
          <p:cNvSpPr>
            <a:spLocks noChangeShapeType="1"/>
          </p:cNvSpPr>
          <p:nvPr/>
        </p:nvSpPr>
        <p:spPr bwMode="auto">
          <a:xfrm>
            <a:off x="7296150" y="6021446"/>
            <a:ext cx="1223962"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54" name="未知"/>
          <p:cNvSpPr>
            <a:spLocks/>
          </p:cNvSpPr>
          <p:nvPr/>
        </p:nvSpPr>
        <p:spPr bwMode="auto">
          <a:xfrm>
            <a:off x="8520113" y="5230872"/>
            <a:ext cx="1439863" cy="790575"/>
          </a:xfrm>
          <a:custGeom>
            <a:avLst/>
            <a:gdLst>
              <a:gd name="T0" fmla="*/ 0 w 907"/>
              <a:gd name="T1" fmla="*/ 498 h 498"/>
              <a:gd name="T2" fmla="*/ 318 w 907"/>
              <a:gd name="T3" fmla="*/ 498 h 498"/>
              <a:gd name="T4" fmla="*/ 635 w 907"/>
              <a:gd name="T5" fmla="*/ 0 h 498"/>
              <a:gd name="T6" fmla="*/ 907 w 907"/>
              <a:gd name="T7" fmla="*/ 0 h 498"/>
            </a:gdLst>
            <a:ahLst/>
            <a:cxnLst>
              <a:cxn ang="0">
                <a:pos x="T0" y="T1"/>
              </a:cxn>
              <a:cxn ang="0">
                <a:pos x="T2" y="T3"/>
              </a:cxn>
              <a:cxn ang="0">
                <a:pos x="T4" y="T5"/>
              </a:cxn>
              <a:cxn ang="0">
                <a:pos x="T6" y="T7"/>
              </a:cxn>
            </a:cxnLst>
            <a:rect l="0" t="0" r="r" b="b"/>
            <a:pathLst>
              <a:path w="907" h="498">
                <a:moveTo>
                  <a:pt x="0" y="498"/>
                </a:moveTo>
                <a:lnTo>
                  <a:pt x="318" y="498"/>
                </a:lnTo>
                <a:lnTo>
                  <a:pt x="635" y="0"/>
                </a:lnTo>
                <a:lnTo>
                  <a:pt x="907" y="0"/>
                </a:lnTo>
              </a:path>
            </a:pathLst>
          </a:custGeom>
          <a:noFill/>
          <a:ln w="571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55" name="Line 65"/>
          <p:cNvSpPr>
            <a:spLocks noChangeShapeType="1"/>
          </p:cNvSpPr>
          <p:nvPr/>
        </p:nvSpPr>
        <p:spPr bwMode="auto">
          <a:xfrm>
            <a:off x="9959976" y="5230871"/>
            <a:ext cx="1512887" cy="0"/>
          </a:xfrm>
          <a:prstGeom prst="line">
            <a:avLst/>
          </a:prstGeom>
          <a:noFill/>
          <a:ln w="57150" cmpd="sng">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156" name="Oval 66"/>
          <p:cNvSpPr>
            <a:spLocks noChangeAspect="1" noChangeArrowheads="1"/>
          </p:cNvSpPr>
          <p:nvPr/>
        </p:nvSpPr>
        <p:spPr bwMode="auto">
          <a:xfrm>
            <a:off x="9182101" y="5819835"/>
            <a:ext cx="115887" cy="117475"/>
          </a:xfrm>
          <a:prstGeom prst="ellipse">
            <a:avLst/>
          </a:prstGeom>
          <a:solidFill>
            <a:srgbClr val="FFFF00"/>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57" name="Oval 67"/>
          <p:cNvSpPr>
            <a:spLocks noChangeAspect="1" noChangeArrowheads="1"/>
          </p:cNvSpPr>
          <p:nvPr/>
        </p:nvSpPr>
        <p:spPr bwMode="auto">
          <a:xfrm>
            <a:off x="9398001" y="6094472"/>
            <a:ext cx="115887" cy="117475"/>
          </a:xfrm>
          <a:prstGeom prst="ellipse">
            <a:avLst/>
          </a:prstGeom>
          <a:solidFill>
            <a:srgbClr val="00FF00"/>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58" name="Oval 68"/>
          <p:cNvSpPr>
            <a:spLocks noChangeAspect="1" noChangeArrowheads="1"/>
          </p:cNvSpPr>
          <p:nvPr/>
        </p:nvSpPr>
        <p:spPr bwMode="auto">
          <a:xfrm>
            <a:off x="8089901" y="6094472"/>
            <a:ext cx="115887" cy="117475"/>
          </a:xfrm>
          <a:prstGeom prst="ellipse">
            <a:avLst/>
          </a:prstGeom>
          <a:solidFill>
            <a:srgbClr val="00FF00"/>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59" name="Oval 69"/>
          <p:cNvSpPr>
            <a:spLocks noChangeAspect="1" noChangeArrowheads="1"/>
          </p:cNvSpPr>
          <p:nvPr/>
        </p:nvSpPr>
        <p:spPr bwMode="auto">
          <a:xfrm>
            <a:off x="7843837" y="6094472"/>
            <a:ext cx="115888" cy="117475"/>
          </a:xfrm>
          <a:prstGeom prst="ellipse">
            <a:avLst/>
          </a:prstGeom>
          <a:solidFill>
            <a:srgbClr val="00FF00"/>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60" name="Oval 70"/>
          <p:cNvSpPr>
            <a:spLocks noChangeAspect="1" noChangeArrowheads="1"/>
          </p:cNvSpPr>
          <p:nvPr/>
        </p:nvSpPr>
        <p:spPr bwMode="auto">
          <a:xfrm>
            <a:off x="6503987" y="6094472"/>
            <a:ext cx="115888" cy="117475"/>
          </a:xfrm>
          <a:prstGeom prst="ellipse">
            <a:avLst/>
          </a:prstGeom>
          <a:solidFill>
            <a:srgbClr val="00FF00"/>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161" name="Rectangle 71"/>
          <p:cNvSpPr>
            <a:spLocks noChangeArrowheads="1"/>
          </p:cNvSpPr>
          <p:nvPr/>
        </p:nvSpPr>
        <p:spPr bwMode="auto">
          <a:xfrm>
            <a:off x="231206" y="5380522"/>
            <a:ext cx="4177840" cy="649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b="1" dirty="0">
                <a:solidFill>
                  <a:srgbClr val="FF0000"/>
                </a:solidFill>
                <a:ea typeface="华文中宋" panose="02010600040101010101" pitchFamily="2" charset="-122"/>
              </a:rPr>
              <a:t>延时原因：防止尾车（或轻车）抖动出现假出清，导致提前错误解锁</a:t>
            </a:r>
          </a:p>
        </p:txBody>
      </p:sp>
      <p:sp>
        <p:nvSpPr>
          <p:cNvPr id="162" name="矩形 161"/>
          <p:cNvSpPr/>
          <p:nvPr/>
        </p:nvSpPr>
        <p:spPr>
          <a:xfrm>
            <a:off x="5808610" y="1024517"/>
            <a:ext cx="5546711" cy="400110"/>
          </a:xfrm>
          <a:prstGeom prst="rect">
            <a:avLst/>
          </a:prstGeom>
        </p:spPr>
        <p:txBody>
          <a:bodyPr wrap="none">
            <a:spAutoFit/>
          </a:bodyPr>
          <a:lstStyle/>
          <a:p>
            <a:pPr lvl="1"/>
            <a:r>
              <a:rPr lang="en-US" altLang="zh-CN" sz="2000" dirty="0" smtClean="0"/>
              <a:t>3.      </a:t>
            </a:r>
            <a:r>
              <a:rPr lang="zh-CN" altLang="en-US" sz="2000" dirty="0" smtClean="0"/>
              <a:t>随着</a:t>
            </a:r>
            <a:r>
              <a:rPr lang="zh-CN" altLang="en-US" sz="2000" dirty="0"/>
              <a:t>列车的进入，各个区段将逐段解锁</a:t>
            </a:r>
          </a:p>
        </p:txBody>
      </p:sp>
      <p:sp>
        <p:nvSpPr>
          <p:cNvPr id="163" name="矩形 162"/>
          <p:cNvSpPr/>
          <p:nvPr/>
        </p:nvSpPr>
        <p:spPr>
          <a:xfrm>
            <a:off x="6885905" y="1537500"/>
            <a:ext cx="4772600" cy="369332"/>
          </a:xfrm>
          <a:prstGeom prst="rect">
            <a:avLst/>
          </a:prstGeom>
        </p:spPr>
        <p:txBody>
          <a:bodyPr wrap="square">
            <a:spAutoFit/>
          </a:bodyPr>
          <a:lstStyle/>
          <a:p>
            <a:pPr lvl="1">
              <a:buFontTx/>
              <a:buChar char="–"/>
            </a:pPr>
            <a:r>
              <a:rPr lang="zh-CN" altLang="en-US" i="1" dirty="0" smtClean="0"/>
              <a:t>三点解锁原则，逐段解锁。</a:t>
            </a:r>
            <a:endParaRPr lang="zh-CN" altLang="en-US" i="1" dirty="0"/>
          </a:p>
        </p:txBody>
      </p:sp>
    </p:spTree>
    <p:extLst>
      <p:ext uri="{BB962C8B-B14F-4D97-AF65-F5344CB8AC3E}">
        <p14:creationId xmlns:p14="http://schemas.microsoft.com/office/powerpoint/2010/main" val="131619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95833E-6 -3.33333E-6 L 0.07083 -3.33333E-6 " pathEditMode="relative" rAng="0" ptsTypes="AA">
                                      <p:cBhvr>
                                        <p:cTn id="6" dur="2000" fill="hold"/>
                                        <p:tgtEl>
                                          <p:spTgt spid="144"/>
                                        </p:tgtEl>
                                        <p:attrNameLst>
                                          <p:attrName>ppt_x,ppt_y</p:attrName>
                                        </p:attrNameLst>
                                      </p:cBhvr>
                                      <p:rCtr x="3542" y="0"/>
                                    </p:animMotion>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0" nodeType="clickEffect">
                                  <p:stCondLst>
                                    <p:cond delay="0"/>
                                  </p:stCondLst>
                                  <p:childTnLst>
                                    <p:animEffect transition="out" filter="blinds(horizontal)">
                                      <p:cBhvr>
                                        <p:cTn id="10" dur="500"/>
                                        <p:tgtEl>
                                          <p:spTgt spid="152"/>
                                        </p:tgtEl>
                                      </p:cBhvr>
                                    </p:animEffect>
                                    <p:set>
                                      <p:cBhvr>
                                        <p:cTn id="11" dur="1" fill="hold">
                                          <p:stCondLst>
                                            <p:cond delay="499"/>
                                          </p:stCondLst>
                                        </p:cTn>
                                        <p:tgtEl>
                                          <p:spTgt spid="15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blinds(horizontal)">
                                      <p:cBhvr>
                                        <p:cTn id="16" dur="500"/>
                                        <p:tgtEl>
                                          <p:spTgt spid="15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blinds(horizontal)">
                                      <p:cBhvr>
                                        <p:cTn id="21" dur="500"/>
                                        <p:tgtEl>
                                          <p:spTgt spid="14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grpId="0" nodeType="clickEffect">
                                  <p:stCondLst>
                                    <p:cond delay="0"/>
                                  </p:stCondLst>
                                  <p:childTnLst>
                                    <p:animEffect transition="out" filter="blinds(horizontal)">
                                      <p:cBhvr>
                                        <p:cTn id="25" dur="500"/>
                                        <p:tgtEl>
                                          <p:spTgt spid="142"/>
                                        </p:tgtEl>
                                      </p:cBhvr>
                                    </p:animEffect>
                                    <p:set>
                                      <p:cBhvr>
                                        <p:cTn id="26" dur="1" fill="hold">
                                          <p:stCondLst>
                                            <p:cond delay="499"/>
                                          </p:stCondLst>
                                        </p:cTn>
                                        <p:tgtEl>
                                          <p:spTgt spid="14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blinds(horizontal)">
                                      <p:cBhvr>
                                        <p:cTn id="31" dur="500"/>
                                        <p:tgtEl>
                                          <p:spTgt spid="14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6"/>
                                        </p:tgtEl>
                                        <p:attrNameLst>
                                          <p:attrName>style.visibility</p:attrName>
                                        </p:attrNameLst>
                                      </p:cBhvr>
                                      <p:to>
                                        <p:strVal val="visible"/>
                                      </p:to>
                                    </p:set>
                                    <p:animEffect transition="in" filter="blinds(horizontal)">
                                      <p:cBhvr>
                                        <p:cTn id="36" dur="500"/>
                                        <p:tgtEl>
                                          <p:spTgt spid="146"/>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xit" presetSubtype="10" fill="hold" nodeType="clickEffect">
                                  <p:stCondLst>
                                    <p:cond delay="0"/>
                                  </p:stCondLst>
                                  <p:childTnLst>
                                    <p:animEffect transition="out" filter="blinds(horizontal)">
                                      <p:cBhvr>
                                        <p:cTn id="40" dur="500"/>
                                        <p:tgtEl>
                                          <p:spTgt spid="144"/>
                                        </p:tgtEl>
                                      </p:cBhvr>
                                    </p:animEffect>
                                    <p:set>
                                      <p:cBhvr>
                                        <p:cTn id="41" dur="1" fill="hold">
                                          <p:stCondLst>
                                            <p:cond delay="499"/>
                                          </p:stCondLst>
                                        </p:cTn>
                                        <p:tgtEl>
                                          <p:spTgt spid="14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0" presetClass="path" presetSubtype="0" accel="50000" decel="50000" fill="hold" nodeType="clickEffect">
                                  <p:stCondLst>
                                    <p:cond delay="0"/>
                                  </p:stCondLst>
                                  <p:childTnLst>
                                    <p:animMotion origin="layout" path="M -1.04167E-6 0.00255 L 0.13399 0.00255 " pathEditMode="relative" rAng="0" ptsTypes="AA">
                                      <p:cBhvr>
                                        <p:cTn id="45" dur="2000" fill="hold"/>
                                        <p:tgtEl>
                                          <p:spTgt spid="146"/>
                                        </p:tgtEl>
                                        <p:attrNameLst>
                                          <p:attrName>ppt_x,ppt_y</p:attrName>
                                        </p:attrNameLst>
                                      </p:cBhvr>
                                      <p:rCtr x="6693" y="0"/>
                                    </p:animMotion>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blinds(horizontal)">
                                      <p:cBhvr>
                                        <p:cTn id="50" dur="500"/>
                                        <p:tgtEl>
                                          <p:spTgt spid="154"/>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grpId="1" nodeType="clickEffect">
                                  <p:stCondLst>
                                    <p:cond delay="0"/>
                                  </p:stCondLst>
                                  <p:childTnLst>
                                    <p:animEffect transition="out" filter="blinds(horizontal)">
                                      <p:cBhvr>
                                        <p:cTn id="54" dur="500"/>
                                        <p:tgtEl>
                                          <p:spTgt spid="153"/>
                                        </p:tgtEl>
                                      </p:cBhvr>
                                    </p:animEffect>
                                    <p:set>
                                      <p:cBhvr>
                                        <p:cTn id="55" dur="1" fill="hold">
                                          <p:stCondLst>
                                            <p:cond delay="499"/>
                                          </p:stCondLst>
                                        </p:cTn>
                                        <p:tgtEl>
                                          <p:spTgt spid="15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47"/>
                                        </p:tgtEl>
                                        <p:attrNameLst>
                                          <p:attrName>style.visibility</p:attrName>
                                        </p:attrNameLst>
                                      </p:cBhvr>
                                      <p:to>
                                        <p:strVal val="visible"/>
                                      </p:to>
                                    </p:set>
                                    <p:animEffect transition="in" filter="blinds(horizontal)">
                                      <p:cBhvr>
                                        <p:cTn id="60" dur="500"/>
                                        <p:tgtEl>
                                          <p:spTgt spid="147"/>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0" nodeType="clickEffect">
                                  <p:stCondLst>
                                    <p:cond delay="0"/>
                                  </p:stCondLst>
                                  <p:childTnLst>
                                    <p:animEffect transition="out" filter="blinds(horizontal)">
                                      <p:cBhvr>
                                        <p:cTn id="64" dur="500"/>
                                        <p:tgtEl>
                                          <p:spTgt spid="150"/>
                                        </p:tgtEl>
                                      </p:cBhvr>
                                    </p:animEffect>
                                    <p:set>
                                      <p:cBhvr>
                                        <p:cTn id="65" dur="1" fill="hold">
                                          <p:stCondLst>
                                            <p:cond delay="499"/>
                                          </p:stCondLst>
                                        </p:cTn>
                                        <p:tgtEl>
                                          <p:spTgt spid="150"/>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48"/>
                                        </p:tgtEl>
                                        <p:attrNameLst>
                                          <p:attrName>style.visibility</p:attrName>
                                        </p:attrNameLst>
                                      </p:cBhvr>
                                      <p:to>
                                        <p:strVal val="visible"/>
                                      </p:to>
                                    </p:set>
                                    <p:animEffect transition="in" filter="blinds(horizontal)">
                                      <p:cBhvr>
                                        <p:cTn id="70" dur="500"/>
                                        <p:tgtEl>
                                          <p:spTgt spid="148"/>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xit" presetSubtype="10" fill="hold" nodeType="clickEffect">
                                  <p:stCondLst>
                                    <p:cond delay="0"/>
                                  </p:stCondLst>
                                  <p:childTnLst>
                                    <p:animEffect transition="out" filter="blinds(horizontal)">
                                      <p:cBhvr>
                                        <p:cTn id="74" dur="500"/>
                                        <p:tgtEl>
                                          <p:spTgt spid="146"/>
                                        </p:tgtEl>
                                      </p:cBhvr>
                                    </p:animEffect>
                                    <p:set>
                                      <p:cBhvr>
                                        <p:cTn id="75" dur="1" fill="hold">
                                          <p:stCondLst>
                                            <p:cond delay="499"/>
                                          </p:stCondLst>
                                        </p:cTn>
                                        <p:tgtEl>
                                          <p:spTgt spid="146"/>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0" presetClass="path" presetSubtype="0" accel="50000" decel="50000" fill="hold" nodeType="clickEffect">
                                  <p:stCondLst>
                                    <p:cond delay="0"/>
                                  </p:stCondLst>
                                  <p:childTnLst>
                                    <p:animMotion origin="layout" path="M 0.00013 0.00255 L 0.04857 -0.11273 L 0.16133 -0.11273 " pathEditMode="relative" rAng="0" ptsTypes="AAA">
                                      <p:cBhvr>
                                        <p:cTn id="79" dur="2000" fill="hold"/>
                                        <p:tgtEl>
                                          <p:spTgt spid="148"/>
                                        </p:tgtEl>
                                        <p:attrNameLst>
                                          <p:attrName>ppt_x,ppt_y</p:attrName>
                                        </p:attrNameLst>
                                      </p:cBhvr>
                                      <p:rCtr x="8060" y="-5764"/>
                                    </p:animMotion>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155"/>
                                        </p:tgtEl>
                                        <p:attrNameLst>
                                          <p:attrName>style.visibility</p:attrName>
                                        </p:attrNameLst>
                                      </p:cBhvr>
                                      <p:to>
                                        <p:strVal val="visible"/>
                                      </p:to>
                                    </p:set>
                                    <p:animEffect transition="in" filter="blinds(horizontal)">
                                      <p:cBhvr>
                                        <p:cTn id="84" dur="500"/>
                                        <p:tgtEl>
                                          <p:spTgt spid="155"/>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xit" presetSubtype="10" fill="hold" grpId="1" nodeType="clickEffect">
                                  <p:stCondLst>
                                    <p:cond delay="0"/>
                                  </p:stCondLst>
                                  <p:childTnLst>
                                    <p:animEffect transition="out" filter="blinds(horizontal)">
                                      <p:cBhvr>
                                        <p:cTn id="88" dur="500"/>
                                        <p:tgtEl>
                                          <p:spTgt spid="154"/>
                                        </p:tgtEl>
                                      </p:cBhvr>
                                    </p:animEffect>
                                    <p:set>
                                      <p:cBhvr>
                                        <p:cTn id="89" dur="1" fill="hold">
                                          <p:stCondLst>
                                            <p:cond delay="499"/>
                                          </p:stCondLst>
                                        </p:cTn>
                                        <p:tgtEl>
                                          <p:spTgt spid="154"/>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149"/>
                                        </p:tgtEl>
                                        <p:attrNameLst>
                                          <p:attrName>style.visibility</p:attrName>
                                        </p:attrNameLst>
                                      </p:cBhvr>
                                      <p:to>
                                        <p:strVal val="visible"/>
                                      </p:to>
                                    </p:set>
                                    <p:animEffect transition="in" filter="blinds(horizontal)">
                                      <p:cBhvr>
                                        <p:cTn id="94" dur="500"/>
                                        <p:tgtEl>
                                          <p:spTgt spid="149"/>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xit" presetSubtype="10" fill="hold" grpId="0" nodeType="clickEffect">
                                  <p:stCondLst>
                                    <p:cond delay="0"/>
                                  </p:stCondLst>
                                  <p:childTnLst>
                                    <p:animEffect transition="out" filter="blinds(horizontal)">
                                      <p:cBhvr>
                                        <p:cTn id="98" dur="500"/>
                                        <p:tgtEl>
                                          <p:spTgt spid="151"/>
                                        </p:tgtEl>
                                      </p:cBhvr>
                                    </p:animEffect>
                                    <p:set>
                                      <p:cBhvr>
                                        <p:cTn id="99" dur="1" fill="hold">
                                          <p:stCondLst>
                                            <p:cond delay="499"/>
                                          </p:stCondLst>
                                        </p:cTn>
                                        <p:tgtEl>
                                          <p:spTgt spid="15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61"/>
                                        </p:tgtEl>
                                        <p:attrNameLst>
                                          <p:attrName>style.visibility</p:attrName>
                                        </p:attrNameLst>
                                      </p:cBhvr>
                                      <p:to>
                                        <p:strVal val="visible"/>
                                      </p:to>
                                    </p:set>
                                    <p:animEffect transition="in" filter="blinds(horizontal)">
                                      <p:cBhvr>
                                        <p:cTn id="104"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P spid="145" grpId="0" autoUpdateAnimBg="0"/>
      <p:bldP spid="147" grpId="0" autoUpdateAnimBg="0"/>
      <p:bldP spid="149" grpId="0" autoUpdateAnimBg="0"/>
      <p:bldP spid="150" grpId="0" animBg="1"/>
      <p:bldP spid="151" grpId="0" animBg="1"/>
      <p:bldP spid="152" grpId="0" animBg="1"/>
      <p:bldP spid="153" grpId="0" animBg="1"/>
      <p:bldP spid="153" grpId="1" animBg="1"/>
      <p:bldP spid="154" grpId="0" animBg="1"/>
      <p:bldP spid="154" grpId="1" animBg="1"/>
      <p:bldP spid="155" grpId="0" animBg="1"/>
      <p:bldP spid="161"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902811" cy="523220"/>
          </a:xfrm>
          <a:prstGeom prst="rect">
            <a:avLst/>
          </a:prstGeom>
        </p:spPr>
        <p:txBody>
          <a:bodyPr wrap="none">
            <a:spAutoFit/>
          </a:bodyPr>
          <a:lstStyle/>
          <a:p>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思考</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24676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59289" y="1211989"/>
            <a:ext cx="10716056" cy="4752076"/>
            <a:chOff x="659289" y="1211990"/>
            <a:chExt cx="10716054" cy="4752075"/>
          </a:xfrm>
        </p:grpSpPr>
        <p:grpSp>
          <p:nvGrpSpPr>
            <p:cNvPr id="5" name="îṡľî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843E524-3897-4C41-BA8D-0A2C0CCFA159}"/>
                </a:ext>
              </a:extLst>
            </p:cNvPr>
            <p:cNvGrpSpPr/>
            <p:nvPr/>
          </p:nvGrpSpPr>
          <p:grpSpPr>
            <a:xfrm>
              <a:off x="5950856" y="1436914"/>
              <a:ext cx="5424487" cy="4527151"/>
              <a:chOff x="6929212" y="1771561"/>
              <a:chExt cx="4591276" cy="3831772"/>
            </a:xfrm>
          </p:grpSpPr>
          <p:sp>
            <p:nvSpPr>
              <p:cNvPr id="25" name="íšļí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EB69321-32D5-4E8F-B3FC-15B413F5F5DF}"/>
                  </a:ext>
                </a:extLst>
              </p:cNvPr>
              <p:cNvSpPr/>
              <p:nvPr/>
            </p:nvSpPr>
            <p:spPr>
              <a:xfrm>
                <a:off x="7308964" y="1771561"/>
                <a:ext cx="3831772" cy="3831772"/>
              </a:xfrm>
              <a:prstGeom prst="ellipse">
                <a:avLst/>
              </a:prstGeom>
              <a:solidFill>
                <a:schemeClr val="bg1">
                  <a:lumMod val="95000"/>
                  <a:alpha val="4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26" name="íṥlïḓè"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4582617-3ECD-4B8F-868E-0E4AD9F7C64E}"/>
                  </a:ext>
                </a:extLst>
              </p:cNvPr>
              <p:cNvGrpSpPr>
                <a:grpSpLocks noChangeAspect="1"/>
              </p:cNvGrpSpPr>
              <p:nvPr/>
            </p:nvGrpSpPr>
            <p:grpSpPr>
              <a:xfrm>
                <a:off x="6929212" y="1958489"/>
                <a:ext cx="4591276" cy="3457916"/>
                <a:chOff x="3144838" y="1203326"/>
                <a:chExt cx="5922963" cy="4460875"/>
              </a:xfrm>
            </p:grpSpPr>
            <p:sp>
              <p:nvSpPr>
                <p:cNvPr id="27" name="iś1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9F5FC9C-C67D-4531-BD29-408ABAD088BA}"/>
                    </a:ext>
                  </a:extLst>
                </p:cNvPr>
                <p:cNvSpPr/>
                <p:nvPr/>
              </p:nvSpPr>
              <p:spPr bwMode="auto">
                <a:xfrm>
                  <a:off x="5986463" y="2149476"/>
                  <a:ext cx="1412875" cy="1393825"/>
                </a:xfrm>
                <a:custGeom>
                  <a:avLst/>
                  <a:gdLst>
                    <a:gd name="T0" fmla="*/ 347 w 361"/>
                    <a:gd name="T1" fmla="*/ 106 h 356"/>
                    <a:gd name="T2" fmla="*/ 336 w 361"/>
                    <a:gd name="T3" fmla="*/ 87 h 356"/>
                    <a:gd name="T4" fmla="*/ 275 w 361"/>
                    <a:gd name="T5" fmla="*/ 85 h 356"/>
                    <a:gd name="T6" fmla="*/ 273 w 361"/>
                    <a:gd name="T7" fmla="*/ 25 h 356"/>
                    <a:gd name="T8" fmla="*/ 254 w 361"/>
                    <a:gd name="T9" fmla="*/ 14 h 356"/>
                    <a:gd name="T10" fmla="*/ 200 w 361"/>
                    <a:gd name="T11" fmla="*/ 0 h 356"/>
                    <a:gd name="T12" fmla="*/ 179 w 361"/>
                    <a:gd name="T13" fmla="*/ 0 h 356"/>
                    <a:gd name="T14" fmla="*/ 146 w 361"/>
                    <a:gd name="T15" fmla="*/ 51 h 356"/>
                    <a:gd name="T16" fmla="*/ 92 w 361"/>
                    <a:gd name="T17" fmla="*/ 23 h 356"/>
                    <a:gd name="T18" fmla="*/ 74 w 361"/>
                    <a:gd name="T19" fmla="*/ 34 h 356"/>
                    <a:gd name="T20" fmla="*/ 34 w 361"/>
                    <a:gd name="T21" fmla="*/ 72 h 356"/>
                    <a:gd name="T22" fmla="*/ 24 w 361"/>
                    <a:gd name="T23" fmla="*/ 91 h 356"/>
                    <a:gd name="T24" fmla="*/ 52 w 361"/>
                    <a:gd name="T25" fmla="*/ 144 h 356"/>
                    <a:gd name="T26" fmla="*/ 0 w 361"/>
                    <a:gd name="T27" fmla="*/ 176 h 356"/>
                    <a:gd name="T28" fmla="*/ 0 w 361"/>
                    <a:gd name="T29" fmla="*/ 197 h 356"/>
                    <a:gd name="T30" fmla="*/ 15 w 361"/>
                    <a:gd name="T31" fmla="*/ 250 h 356"/>
                    <a:gd name="T32" fmla="*/ 26 w 361"/>
                    <a:gd name="T33" fmla="*/ 269 h 356"/>
                    <a:gd name="T34" fmla="*/ 86 w 361"/>
                    <a:gd name="T35" fmla="*/ 271 h 356"/>
                    <a:gd name="T36" fmla="*/ 89 w 361"/>
                    <a:gd name="T37" fmla="*/ 331 h 356"/>
                    <a:gd name="T38" fmla="*/ 107 w 361"/>
                    <a:gd name="T39" fmla="*/ 342 h 356"/>
                    <a:gd name="T40" fmla="*/ 161 w 361"/>
                    <a:gd name="T41" fmla="*/ 356 h 356"/>
                    <a:gd name="T42" fmla="*/ 183 w 361"/>
                    <a:gd name="T43" fmla="*/ 356 h 356"/>
                    <a:gd name="T44" fmla="*/ 215 w 361"/>
                    <a:gd name="T45" fmla="*/ 305 h 356"/>
                    <a:gd name="T46" fmla="*/ 269 w 361"/>
                    <a:gd name="T47" fmla="*/ 333 h 356"/>
                    <a:gd name="T48" fmla="*/ 288 w 361"/>
                    <a:gd name="T49" fmla="*/ 323 h 356"/>
                    <a:gd name="T50" fmla="*/ 327 w 361"/>
                    <a:gd name="T51" fmla="*/ 284 h 356"/>
                    <a:gd name="T52" fmla="*/ 338 w 361"/>
                    <a:gd name="T53" fmla="*/ 265 h 356"/>
                    <a:gd name="T54" fmla="*/ 310 w 361"/>
                    <a:gd name="T55" fmla="*/ 212 h 356"/>
                    <a:gd name="T56" fmla="*/ 361 w 361"/>
                    <a:gd name="T57" fmla="*/ 180 h 356"/>
                    <a:gd name="T58" fmla="*/ 361 w 361"/>
                    <a:gd name="T59" fmla="*/ 159 h 356"/>
                    <a:gd name="T60" fmla="*/ 181 w 361"/>
                    <a:gd name="T61" fmla="*/ 274 h 356"/>
                    <a:gd name="T62" fmla="*/ 181 w 361"/>
                    <a:gd name="T63" fmla="*/ 82 h 356"/>
                    <a:gd name="T64" fmla="*/ 181 w 361"/>
                    <a:gd name="T65" fmla="*/ 27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1" h="356">
                      <a:moveTo>
                        <a:pt x="310" y="144"/>
                      </a:moveTo>
                      <a:cubicBezTo>
                        <a:pt x="321" y="132"/>
                        <a:pt x="347" y="106"/>
                        <a:pt x="347" y="106"/>
                      </a:cubicBezTo>
                      <a:cubicBezTo>
                        <a:pt x="338" y="91"/>
                        <a:pt x="338" y="91"/>
                        <a:pt x="338" y="91"/>
                      </a:cubicBezTo>
                      <a:cubicBezTo>
                        <a:pt x="336" y="87"/>
                        <a:pt x="336" y="87"/>
                        <a:pt x="336" y="87"/>
                      </a:cubicBezTo>
                      <a:cubicBezTo>
                        <a:pt x="327" y="72"/>
                        <a:pt x="327" y="72"/>
                        <a:pt x="327" y="72"/>
                      </a:cubicBezTo>
                      <a:cubicBezTo>
                        <a:pt x="327" y="72"/>
                        <a:pt x="292" y="81"/>
                        <a:pt x="275" y="85"/>
                      </a:cubicBezTo>
                      <a:cubicBezTo>
                        <a:pt x="279" y="69"/>
                        <a:pt x="288" y="34"/>
                        <a:pt x="288" y="34"/>
                      </a:cubicBezTo>
                      <a:cubicBezTo>
                        <a:pt x="273" y="25"/>
                        <a:pt x="273" y="25"/>
                        <a:pt x="273" y="25"/>
                      </a:cubicBezTo>
                      <a:cubicBezTo>
                        <a:pt x="269" y="23"/>
                        <a:pt x="269" y="23"/>
                        <a:pt x="269" y="23"/>
                      </a:cubicBezTo>
                      <a:cubicBezTo>
                        <a:pt x="254" y="14"/>
                        <a:pt x="254" y="14"/>
                        <a:pt x="254" y="14"/>
                      </a:cubicBezTo>
                      <a:cubicBezTo>
                        <a:pt x="254" y="14"/>
                        <a:pt x="228" y="39"/>
                        <a:pt x="215" y="51"/>
                      </a:cubicBezTo>
                      <a:cubicBezTo>
                        <a:pt x="210" y="35"/>
                        <a:pt x="200" y="0"/>
                        <a:pt x="200" y="0"/>
                      </a:cubicBezTo>
                      <a:cubicBezTo>
                        <a:pt x="183" y="0"/>
                        <a:pt x="183" y="0"/>
                        <a:pt x="183" y="0"/>
                      </a:cubicBezTo>
                      <a:cubicBezTo>
                        <a:pt x="179" y="0"/>
                        <a:pt x="179" y="0"/>
                        <a:pt x="179" y="0"/>
                      </a:cubicBezTo>
                      <a:cubicBezTo>
                        <a:pt x="161" y="0"/>
                        <a:pt x="161" y="0"/>
                        <a:pt x="161" y="0"/>
                      </a:cubicBezTo>
                      <a:cubicBezTo>
                        <a:pt x="161" y="0"/>
                        <a:pt x="151" y="35"/>
                        <a:pt x="146" y="51"/>
                      </a:cubicBezTo>
                      <a:cubicBezTo>
                        <a:pt x="134" y="39"/>
                        <a:pt x="107" y="14"/>
                        <a:pt x="107" y="14"/>
                      </a:cubicBezTo>
                      <a:cubicBezTo>
                        <a:pt x="92" y="23"/>
                        <a:pt x="92" y="23"/>
                        <a:pt x="92" y="23"/>
                      </a:cubicBezTo>
                      <a:cubicBezTo>
                        <a:pt x="89" y="25"/>
                        <a:pt x="89" y="25"/>
                        <a:pt x="89" y="25"/>
                      </a:cubicBezTo>
                      <a:cubicBezTo>
                        <a:pt x="74" y="34"/>
                        <a:pt x="74" y="34"/>
                        <a:pt x="74" y="34"/>
                      </a:cubicBezTo>
                      <a:cubicBezTo>
                        <a:pt x="74" y="34"/>
                        <a:pt x="83" y="69"/>
                        <a:pt x="86" y="85"/>
                      </a:cubicBezTo>
                      <a:cubicBezTo>
                        <a:pt x="70" y="81"/>
                        <a:pt x="34" y="72"/>
                        <a:pt x="34" y="72"/>
                      </a:cubicBezTo>
                      <a:cubicBezTo>
                        <a:pt x="26" y="87"/>
                        <a:pt x="26" y="87"/>
                        <a:pt x="26" y="87"/>
                      </a:cubicBezTo>
                      <a:cubicBezTo>
                        <a:pt x="24" y="91"/>
                        <a:pt x="24" y="91"/>
                        <a:pt x="24" y="91"/>
                      </a:cubicBezTo>
                      <a:cubicBezTo>
                        <a:pt x="15" y="106"/>
                        <a:pt x="15" y="106"/>
                        <a:pt x="15" y="106"/>
                      </a:cubicBezTo>
                      <a:cubicBezTo>
                        <a:pt x="15" y="106"/>
                        <a:pt x="40" y="132"/>
                        <a:pt x="52" y="144"/>
                      </a:cubicBezTo>
                      <a:cubicBezTo>
                        <a:pt x="36" y="149"/>
                        <a:pt x="0" y="159"/>
                        <a:pt x="0" y="159"/>
                      </a:cubicBezTo>
                      <a:cubicBezTo>
                        <a:pt x="0" y="176"/>
                        <a:pt x="0" y="176"/>
                        <a:pt x="0" y="176"/>
                      </a:cubicBezTo>
                      <a:cubicBezTo>
                        <a:pt x="0" y="180"/>
                        <a:pt x="0" y="180"/>
                        <a:pt x="0" y="180"/>
                      </a:cubicBezTo>
                      <a:cubicBezTo>
                        <a:pt x="0" y="197"/>
                        <a:pt x="0" y="197"/>
                        <a:pt x="0" y="197"/>
                      </a:cubicBezTo>
                      <a:cubicBezTo>
                        <a:pt x="0" y="197"/>
                        <a:pt x="36" y="207"/>
                        <a:pt x="52" y="212"/>
                      </a:cubicBezTo>
                      <a:cubicBezTo>
                        <a:pt x="40" y="225"/>
                        <a:pt x="15" y="250"/>
                        <a:pt x="15" y="250"/>
                      </a:cubicBezTo>
                      <a:cubicBezTo>
                        <a:pt x="24" y="265"/>
                        <a:pt x="24" y="265"/>
                        <a:pt x="24" y="265"/>
                      </a:cubicBezTo>
                      <a:cubicBezTo>
                        <a:pt x="26" y="269"/>
                        <a:pt x="26" y="269"/>
                        <a:pt x="26" y="269"/>
                      </a:cubicBezTo>
                      <a:cubicBezTo>
                        <a:pt x="34" y="284"/>
                        <a:pt x="34" y="284"/>
                        <a:pt x="34" y="284"/>
                      </a:cubicBezTo>
                      <a:cubicBezTo>
                        <a:pt x="34" y="284"/>
                        <a:pt x="70" y="275"/>
                        <a:pt x="86" y="271"/>
                      </a:cubicBezTo>
                      <a:cubicBezTo>
                        <a:pt x="83" y="288"/>
                        <a:pt x="74" y="323"/>
                        <a:pt x="74" y="323"/>
                      </a:cubicBezTo>
                      <a:cubicBezTo>
                        <a:pt x="89" y="331"/>
                        <a:pt x="89" y="331"/>
                        <a:pt x="89" y="331"/>
                      </a:cubicBezTo>
                      <a:cubicBezTo>
                        <a:pt x="92" y="333"/>
                        <a:pt x="92" y="333"/>
                        <a:pt x="92" y="333"/>
                      </a:cubicBezTo>
                      <a:cubicBezTo>
                        <a:pt x="107" y="342"/>
                        <a:pt x="107" y="342"/>
                        <a:pt x="107" y="342"/>
                      </a:cubicBezTo>
                      <a:cubicBezTo>
                        <a:pt x="107" y="342"/>
                        <a:pt x="134" y="317"/>
                        <a:pt x="146" y="305"/>
                      </a:cubicBezTo>
                      <a:cubicBezTo>
                        <a:pt x="151" y="321"/>
                        <a:pt x="161" y="356"/>
                        <a:pt x="161" y="356"/>
                      </a:cubicBezTo>
                      <a:cubicBezTo>
                        <a:pt x="179" y="356"/>
                        <a:pt x="179" y="356"/>
                        <a:pt x="179" y="356"/>
                      </a:cubicBezTo>
                      <a:cubicBezTo>
                        <a:pt x="183" y="356"/>
                        <a:pt x="183" y="356"/>
                        <a:pt x="183" y="356"/>
                      </a:cubicBezTo>
                      <a:cubicBezTo>
                        <a:pt x="200" y="356"/>
                        <a:pt x="200" y="356"/>
                        <a:pt x="200" y="356"/>
                      </a:cubicBezTo>
                      <a:cubicBezTo>
                        <a:pt x="200" y="356"/>
                        <a:pt x="210" y="321"/>
                        <a:pt x="215" y="305"/>
                      </a:cubicBezTo>
                      <a:cubicBezTo>
                        <a:pt x="228" y="317"/>
                        <a:pt x="254" y="342"/>
                        <a:pt x="254" y="342"/>
                      </a:cubicBezTo>
                      <a:cubicBezTo>
                        <a:pt x="269" y="333"/>
                        <a:pt x="269" y="333"/>
                        <a:pt x="269" y="333"/>
                      </a:cubicBezTo>
                      <a:cubicBezTo>
                        <a:pt x="273" y="331"/>
                        <a:pt x="273" y="331"/>
                        <a:pt x="273" y="331"/>
                      </a:cubicBezTo>
                      <a:cubicBezTo>
                        <a:pt x="288" y="323"/>
                        <a:pt x="288" y="323"/>
                        <a:pt x="288" y="323"/>
                      </a:cubicBezTo>
                      <a:cubicBezTo>
                        <a:pt x="288" y="323"/>
                        <a:pt x="279" y="288"/>
                        <a:pt x="275" y="271"/>
                      </a:cubicBezTo>
                      <a:cubicBezTo>
                        <a:pt x="292" y="275"/>
                        <a:pt x="327" y="284"/>
                        <a:pt x="327" y="284"/>
                      </a:cubicBezTo>
                      <a:cubicBezTo>
                        <a:pt x="336" y="269"/>
                        <a:pt x="336" y="269"/>
                        <a:pt x="336" y="269"/>
                      </a:cubicBezTo>
                      <a:cubicBezTo>
                        <a:pt x="338" y="265"/>
                        <a:pt x="338" y="265"/>
                        <a:pt x="338" y="265"/>
                      </a:cubicBezTo>
                      <a:cubicBezTo>
                        <a:pt x="347" y="250"/>
                        <a:pt x="347" y="250"/>
                        <a:pt x="347" y="250"/>
                      </a:cubicBezTo>
                      <a:cubicBezTo>
                        <a:pt x="347" y="250"/>
                        <a:pt x="321" y="225"/>
                        <a:pt x="310" y="212"/>
                      </a:cubicBezTo>
                      <a:cubicBezTo>
                        <a:pt x="326" y="207"/>
                        <a:pt x="361" y="197"/>
                        <a:pt x="361" y="197"/>
                      </a:cubicBezTo>
                      <a:cubicBezTo>
                        <a:pt x="361" y="180"/>
                        <a:pt x="361" y="180"/>
                        <a:pt x="361" y="180"/>
                      </a:cubicBezTo>
                      <a:cubicBezTo>
                        <a:pt x="361" y="176"/>
                        <a:pt x="361" y="176"/>
                        <a:pt x="361" y="176"/>
                      </a:cubicBezTo>
                      <a:cubicBezTo>
                        <a:pt x="361" y="159"/>
                        <a:pt x="361" y="159"/>
                        <a:pt x="361" y="159"/>
                      </a:cubicBezTo>
                      <a:cubicBezTo>
                        <a:pt x="361" y="159"/>
                        <a:pt x="326" y="149"/>
                        <a:pt x="310" y="144"/>
                      </a:cubicBezTo>
                      <a:moveTo>
                        <a:pt x="181" y="274"/>
                      </a:moveTo>
                      <a:cubicBezTo>
                        <a:pt x="128" y="274"/>
                        <a:pt x="85" y="231"/>
                        <a:pt x="85" y="178"/>
                      </a:cubicBezTo>
                      <a:cubicBezTo>
                        <a:pt x="85" y="125"/>
                        <a:pt x="128" y="82"/>
                        <a:pt x="181" y="82"/>
                      </a:cubicBezTo>
                      <a:cubicBezTo>
                        <a:pt x="234" y="82"/>
                        <a:pt x="277" y="125"/>
                        <a:pt x="277" y="178"/>
                      </a:cubicBezTo>
                      <a:cubicBezTo>
                        <a:pt x="277" y="231"/>
                        <a:pt x="234" y="274"/>
                        <a:pt x="181" y="274"/>
                      </a:cubicBezTo>
                    </a:path>
                  </a:pathLst>
                </a:custGeom>
                <a:solidFill>
                  <a:schemeClr val="bg1">
                    <a:lumMod val="85000"/>
                  </a:schemeClr>
                </a:solidFill>
                <a:ln>
                  <a:noFill/>
                </a:ln>
              </p:spPr>
              <p:txBody>
                <a:bodyPr wrap="square" lIns="91440" tIns="45720" rIns="91440" bIns="45720" anchor="ctr">
                  <a:normAutofit/>
                </a:bodyPr>
                <a:lstStyle/>
                <a:p>
                  <a:pPr algn="ctr"/>
                  <a:endParaRPr/>
                </a:p>
              </p:txBody>
            </p:sp>
            <p:sp>
              <p:nvSpPr>
                <p:cNvPr id="28" name="ïSḻ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8156F0-E00C-45BD-B1EC-53DA8CE00F5E}"/>
                    </a:ext>
                  </a:extLst>
                </p:cNvPr>
                <p:cNvSpPr/>
                <p:nvPr/>
              </p:nvSpPr>
              <p:spPr bwMode="auto">
                <a:xfrm>
                  <a:off x="5794376" y="1203326"/>
                  <a:ext cx="900113" cy="887413"/>
                </a:xfrm>
                <a:custGeom>
                  <a:avLst/>
                  <a:gdLst>
                    <a:gd name="T0" fmla="*/ 221 w 230"/>
                    <a:gd name="T1" fmla="*/ 68 h 227"/>
                    <a:gd name="T2" fmla="*/ 214 w 230"/>
                    <a:gd name="T3" fmla="*/ 56 h 227"/>
                    <a:gd name="T4" fmla="*/ 175 w 230"/>
                    <a:gd name="T5" fmla="*/ 55 h 227"/>
                    <a:gd name="T6" fmla="*/ 173 w 230"/>
                    <a:gd name="T7" fmla="*/ 16 h 227"/>
                    <a:gd name="T8" fmla="*/ 161 w 230"/>
                    <a:gd name="T9" fmla="*/ 10 h 227"/>
                    <a:gd name="T10" fmla="*/ 127 w 230"/>
                    <a:gd name="T11" fmla="*/ 0 h 227"/>
                    <a:gd name="T12" fmla="*/ 114 w 230"/>
                    <a:gd name="T13" fmla="*/ 0 h 227"/>
                    <a:gd name="T14" fmla="*/ 93 w 230"/>
                    <a:gd name="T15" fmla="*/ 33 h 227"/>
                    <a:gd name="T16" fmla="*/ 58 w 230"/>
                    <a:gd name="T17" fmla="*/ 15 h 227"/>
                    <a:gd name="T18" fmla="*/ 46 w 230"/>
                    <a:gd name="T19" fmla="*/ 22 h 227"/>
                    <a:gd name="T20" fmla="*/ 21 w 230"/>
                    <a:gd name="T21" fmla="*/ 47 h 227"/>
                    <a:gd name="T22" fmla="*/ 15 w 230"/>
                    <a:gd name="T23" fmla="*/ 58 h 227"/>
                    <a:gd name="T24" fmla="*/ 33 w 230"/>
                    <a:gd name="T25" fmla="*/ 92 h 227"/>
                    <a:gd name="T26" fmla="*/ 0 w 230"/>
                    <a:gd name="T27" fmla="*/ 113 h 227"/>
                    <a:gd name="T28" fmla="*/ 0 w 230"/>
                    <a:gd name="T29" fmla="*/ 126 h 227"/>
                    <a:gd name="T30" fmla="*/ 9 w 230"/>
                    <a:gd name="T31" fmla="*/ 160 h 227"/>
                    <a:gd name="T32" fmla="*/ 16 w 230"/>
                    <a:gd name="T33" fmla="*/ 172 h 227"/>
                    <a:gd name="T34" fmla="*/ 55 w 230"/>
                    <a:gd name="T35" fmla="*/ 173 h 227"/>
                    <a:gd name="T36" fmla="*/ 56 w 230"/>
                    <a:gd name="T37" fmla="*/ 212 h 227"/>
                    <a:gd name="T38" fmla="*/ 68 w 230"/>
                    <a:gd name="T39" fmla="*/ 218 h 227"/>
                    <a:gd name="T40" fmla="*/ 102 w 230"/>
                    <a:gd name="T41" fmla="*/ 227 h 227"/>
                    <a:gd name="T42" fmla="*/ 116 w 230"/>
                    <a:gd name="T43" fmla="*/ 227 h 227"/>
                    <a:gd name="T44" fmla="*/ 137 w 230"/>
                    <a:gd name="T45" fmla="*/ 195 h 227"/>
                    <a:gd name="T46" fmla="*/ 171 w 230"/>
                    <a:gd name="T47" fmla="*/ 213 h 227"/>
                    <a:gd name="T48" fmla="*/ 183 w 230"/>
                    <a:gd name="T49" fmla="*/ 206 h 227"/>
                    <a:gd name="T50" fmla="*/ 208 w 230"/>
                    <a:gd name="T51" fmla="*/ 181 h 227"/>
                    <a:gd name="T52" fmla="*/ 215 w 230"/>
                    <a:gd name="T53" fmla="*/ 170 h 227"/>
                    <a:gd name="T54" fmla="*/ 197 w 230"/>
                    <a:gd name="T55" fmla="*/ 136 h 227"/>
                    <a:gd name="T56" fmla="*/ 230 w 230"/>
                    <a:gd name="T57" fmla="*/ 115 h 227"/>
                    <a:gd name="T58" fmla="*/ 230 w 230"/>
                    <a:gd name="T59" fmla="*/ 102 h 227"/>
                    <a:gd name="T60" fmla="*/ 115 w 230"/>
                    <a:gd name="T61" fmla="*/ 175 h 227"/>
                    <a:gd name="T62" fmla="*/ 115 w 230"/>
                    <a:gd name="T63" fmla="*/ 53 h 227"/>
                    <a:gd name="T64" fmla="*/ 115 w 230"/>
                    <a:gd name="T65" fmla="*/ 17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0" h="227">
                      <a:moveTo>
                        <a:pt x="197" y="92"/>
                      </a:moveTo>
                      <a:cubicBezTo>
                        <a:pt x="204" y="84"/>
                        <a:pt x="221" y="68"/>
                        <a:pt x="221" y="68"/>
                      </a:cubicBezTo>
                      <a:cubicBezTo>
                        <a:pt x="215" y="58"/>
                        <a:pt x="215" y="58"/>
                        <a:pt x="215" y="58"/>
                      </a:cubicBezTo>
                      <a:cubicBezTo>
                        <a:pt x="214" y="56"/>
                        <a:pt x="214" y="56"/>
                        <a:pt x="214" y="56"/>
                      </a:cubicBezTo>
                      <a:cubicBezTo>
                        <a:pt x="208" y="47"/>
                        <a:pt x="208" y="47"/>
                        <a:pt x="208" y="47"/>
                      </a:cubicBezTo>
                      <a:cubicBezTo>
                        <a:pt x="208" y="47"/>
                        <a:pt x="186" y="52"/>
                        <a:pt x="175" y="55"/>
                      </a:cubicBezTo>
                      <a:cubicBezTo>
                        <a:pt x="177" y="44"/>
                        <a:pt x="183" y="22"/>
                        <a:pt x="183" y="22"/>
                      </a:cubicBezTo>
                      <a:cubicBezTo>
                        <a:pt x="173" y="16"/>
                        <a:pt x="173" y="16"/>
                        <a:pt x="173" y="16"/>
                      </a:cubicBezTo>
                      <a:cubicBezTo>
                        <a:pt x="171" y="15"/>
                        <a:pt x="171" y="15"/>
                        <a:pt x="171" y="15"/>
                      </a:cubicBezTo>
                      <a:cubicBezTo>
                        <a:pt x="161" y="10"/>
                        <a:pt x="161" y="10"/>
                        <a:pt x="161" y="10"/>
                      </a:cubicBezTo>
                      <a:cubicBezTo>
                        <a:pt x="161" y="10"/>
                        <a:pt x="145" y="26"/>
                        <a:pt x="137" y="33"/>
                      </a:cubicBezTo>
                      <a:cubicBezTo>
                        <a:pt x="134" y="23"/>
                        <a:pt x="127" y="0"/>
                        <a:pt x="127" y="0"/>
                      </a:cubicBezTo>
                      <a:cubicBezTo>
                        <a:pt x="116" y="0"/>
                        <a:pt x="116" y="0"/>
                        <a:pt x="116" y="0"/>
                      </a:cubicBezTo>
                      <a:cubicBezTo>
                        <a:pt x="114" y="0"/>
                        <a:pt x="114" y="0"/>
                        <a:pt x="114" y="0"/>
                      </a:cubicBezTo>
                      <a:cubicBezTo>
                        <a:pt x="102" y="0"/>
                        <a:pt x="102" y="0"/>
                        <a:pt x="102" y="0"/>
                      </a:cubicBezTo>
                      <a:cubicBezTo>
                        <a:pt x="102" y="0"/>
                        <a:pt x="96" y="23"/>
                        <a:pt x="93" y="33"/>
                      </a:cubicBezTo>
                      <a:cubicBezTo>
                        <a:pt x="85" y="26"/>
                        <a:pt x="68" y="10"/>
                        <a:pt x="68" y="10"/>
                      </a:cubicBezTo>
                      <a:cubicBezTo>
                        <a:pt x="58" y="15"/>
                        <a:pt x="58" y="15"/>
                        <a:pt x="58" y="15"/>
                      </a:cubicBezTo>
                      <a:cubicBezTo>
                        <a:pt x="56" y="16"/>
                        <a:pt x="56" y="16"/>
                        <a:pt x="56" y="16"/>
                      </a:cubicBezTo>
                      <a:cubicBezTo>
                        <a:pt x="46" y="22"/>
                        <a:pt x="46" y="22"/>
                        <a:pt x="46" y="22"/>
                      </a:cubicBezTo>
                      <a:cubicBezTo>
                        <a:pt x="46" y="22"/>
                        <a:pt x="52" y="44"/>
                        <a:pt x="55" y="55"/>
                      </a:cubicBezTo>
                      <a:cubicBezTo>
                        <a:pt x="44" y="52"/>
                        <a:pt x="21" y="47"/>
                        <a:pt x="21" y="47"/>
                      </a:cubicBezTo>
                      <a:cubicBezTo>
                        <a:pt x="16" y="56"/>
                        <a:pt x="16" y="56"/>
                        <a:pt x="16" y="56"/>
                      </a:cubicBezTo>
                      <a:cubicBezTo>
                        <a:pt x="15" y="58"/>
                        <a:pt x="15" y="58"/>
                        <a:pt x="15" y="58"/>
                      </a:cubicBezTo>
                      <a:cubicBezTo>
                        <a:pt x="9" y="68"/>
                        <a:pt x="9" y="68"/>
                        <a:pt x="9" y="68"/>
                      </a:cubicBezTo>
                      <a:cubicBezTo>
                        <a:pt x="9" y="68"/>
                        <a:pt x="25" y="84"/>
                        <a:pt x="33" y="92"/>
                      </a:cubicBezTo>
                      <a:cubicBezTo>
                        <a:pt x="22" y="95"/>
                        <a:pt x="0" y="102"/>
                        <a:pt x="0" y="102"/>
                      </a:cubicBezTo>
                      <a:cubicBezTo>
                        <a:pt x="0" y="113"/>
                        <a:pt x="0" y="113"/>
                        <a:pt x="0" y="113"/>
                      </a:cubicBezTo>
                      <a:cubicBezTo>
                        <a:pt x="0" y="115"/>
                        <a:pt x="0" y="115"/>
                        <a:pt x="0" y="115"/>
                      </a:cubicBezTo>
                      <a:cubicBezTo>
                        <a:pt x="0" y="126"/>
                        <a:pt x="0" y="126"/>
                        <a:pt x="0" y="126"/>
                      </a:cubicBezTo>
                      <a:cubicBezTo>
                        <a:pt x="0" y="126"/>
                        <a:pt x="22" y="133"/>
                        <a:pt x="33" y="136"/>
                      </a:cubicBezTo>
                      <a:cubicBezTo>
                        <a:pt x="25" y="144"/>
                        <a:pt x="9" y="160"/>
                        <a:pt x="9" y="160"/>
                      </a:cubicBezTo>
                      <a:cubicBezTo>
                        <a:pt x="15" y="170"/>
                        <a:pt x="15" y="170"/>
                        <a:pt x="15" y="170"/>
                      </a:cubicBezTo>
                      <a:cubicBezTo>
                        <a:pt x="16" y="172"/>
                        <a:pt x="16" y="172"/>
                        <a:pt x="16" y="172"/>
                      </a:cubicBezTo>
                      <a:cubicBezTo>
                        <a:pt x="21" y="181"/>
                        <a:pt x="21" y="181"/>
                        <a:pt x="21" y="181"/>
                      </a:cubicBezTo>
                      <a:cubicBezTo>
                        <a:pt x="21" y="181"/>
                        <a:pt x="44" y="176"/>
                        <a:pt x="55" y="173"/>
                      </a:cubicBezTo>
                      <a:cubicBezTo>
                        <a:pt x="52" y="184"/>
                        <a:pt x="46" y="206"/>
                        <a:pt x="46" y="206"/>
                      </a:cubicBezTo>
                      <a:cubicBezTo>
                        <a:pt x="56" y="212"/>
                        <a:pt x="56" y="212"/>
                        <a:pt x="56" y="212"/>
                      </a:cubicBezTo>
                      <a:cubicBezTo>
                        <a:pt x="58" y="213"/>
                        <a:pt x="58" y="213"/>
                        <a:pt x="58" y="213"/>
                      </a:cubicBezTo>
                      <a:cubicBezTo>
                        <a:pt x="68" y="218"/>
                        <a:pt x="68" y="218"/>
                        <a:pt x="68" y="218"/>
                      </a:cubicBezTo>
                      <a:cubicBezTo>
                        <a:pt x="68" y="218"/>
                        <a:pt x="85" y="202"/>
                        <a:pt x="93" y="195"/>
                      </a:cubicBezTo>
                      <a:cubicBezTo>
                        <a:pt x="96" y="205"/>
                        <a:pt x="102" y="227"/>
                        <a:pt x="102" y="227"/>
                      </a:cubicBezTo>
                      <a:cubicBezTo>
                        <a:pt x="114" y="227"/>
                        <a:pt x="114" y="227"/>
                        <a:pt x="114" y="227"/>
                      </a:cubicBezTo>
                      <a:cubicBezTo>
                        <a:pt x="116" y="227"/>
                        <a:pt x="116" y="227"/>
                        <a:pt x="116" y="227"/>
                      </a:cubicBezTo>
                      <a:cubicBezTo>
                        <a:pt x="127" y="227"/>
                        <a:pt x="127" y="227"/>
                        <a:pt x="127" y="227"/>
                      </a:cubicBezTo>
                      <a:cubicBezTo>
                        <a:pt x="127" y="227"/>
                        <a:pt x="134" y="205"/>
                        <a:pt x="137" y="195"/>
                      </a:cubicBezTo>
                      <a:cubicBezTo>
                        <a:pt x="145" y="202"/>
                        <a:pt x="161" y="218"/>
                        <a:pt x="161" y="218"/>
                      </a:cubicBezTo>
                      <a:cubicBezTo>
                        <a:pt x="171" y="213"/>
                        <a:pt x="171" y="213"/>
                        <a:pt x="171" y="213"/>
                      </a:cubicBezTo>
                      <a:cubicBezTo>
                        <a:pt x="173" y="212"/>
                        <a:pt x="173" y="212"/>
                        <a:pt x="173" y="212"/>
                      </a:cubicBezTo>
                      <a:cubicBezTo>
                        <a:pt x="183" y="206"/>
                        <a:pt x="183" y="206"/>
                        <a:pt x="183" y="206"/>
                      </a:cubicBezTo>
                      <a:cubicBezTo>
                        <a:pt x="183" y="206"/>
                        <a:pt x="177" y="184"/>
                        <a:pt x="175" y="173"/>
                      </a:cubicBezTo>
                      <a:cubicBezTo>
                        <a:pt x="186" y="176"/>
                        <a:pt x="208" y="181"/>
                        <a:pt x="208" y="181"/>
                      </a:cubicBezTo>
                      <a:cubicBezTo>
                        <a:pt x="214" y="172"/>
                        <a:pt x="214" y="172"/>
                        <a:pt x="214" y="172"/>
                      </a:cubicBezTo>
                      <a:cubicBezTo>
                        <a:pt x="215" y="170"/>
                        <a:pt x="215" y="170"/>
                        <a:pt x="215" y="170"/>
                      </a:cubicBezTo>
                      <a:cubicBezTo>
                        <a:pt x="221" y="160"/>
                        <a:pt x="221" y="160"/>
                        <a:pt x="221" y="160"/>
                      </a:cubicBezTo>
                      <a:cubicBezTo>
                        <a:pt x="221" y="160"/>
                        <a:pt x="204" y="144"/>
                        <a:pt x="197" y="136"/>
                      </a:cubicBezTo>
                      <a:cubicBezTo>
                        <a:pt x="207" y="133"/>
                        <a:pt x="230" y="126"/>
                        <a:pt x="230" y="126"/>
                      </a:cubicBezTo>
                      <a:cubicBezTo>
                        <a:pt x="230" y="115"/>
                        <a:pt x="230" y="115"/>
                        <a:pt x="230" y="115"/>
                      </a:cubicBezTo>
                      <a:cubicBezTo>
                        <a:pt x="230" y="113"/>
                        <a:pt x="230" y="113"/>
                        <a:pt x="230" y="113"/>
                      </a:cubicBezTo>
                      <a:cubicBezTo>
                        <a:pt x="230" y="102"/>
                        <a:pt x="230" y="102"/>
                        <a:pt x="230" y="102"/>
                      </a:cubicBezTo>
                      <a:cubicBezTo>
                        <a:pt x="230" y="102"/>
                        <a:pt x="207" y="95"/>
                        <a:pt x="197" y="92"/>
                      </a:cubicBezTo>
                      <a:close/>
                      <a:moveTo>
                        <a:pt x="115" y="175"/>
                      </a:moveTo>
                      <a:cubicBezTo>
                        <a:pt x="81" y="175"/>
                        <a:pt x="54" y="148"/>
                        <a:pt x="54" y="114"/>
                      </a:cubicBezTo>
                      <a:cubicBezTo>
                        <a:pt x="54" y="80"/>
                        <a:pt x="81" y="53"/>
                        <a:pt x="115" y="53"/>
                      </a:cubicBezTo>
                      <a:cubicBezTo>
                        <a:pt x="149" y="53"/>
                        <a:pt x="176" y="80"/>
                        <a:pt x="176" y="114"/>
                      </a:cubicBezTo>
                      <a:cubicBezTo>
                        <a:pt x="176" y="148"/>
                        <a:pt x="149" y="175"/>
                        <a:pt x="115" y="175"/>
                      </a:cubicBezTo>
                      <a:close/>
                    </a:path>
                  </a:pathLst>
                </a:custGeom>
                <a:solidFill>
                  <a:srgbClr val="55B6F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29" name="ïṧľ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292A951-067C-4EF7-BB96-0731E83D8D4D}"/>
                    </a:ext>
                  </a:extLst>
                </p:cNvPr>
                <p:cNvSpPr/>
                <p:nvPr/>
              </p:nvSpPr>
              <p:spPr bwMode="auto">
                <a:xfrm>
                  <a:off x="4075113" y="1585913"/>
                  <a:ext cx="1911350" cy="1909763"/>
                </a:xfrm>
                <a:custGeom>
                  <a:avLst/>
                  <a:gdLst>
                    <a:gd name="T0" fmla="*/ 469 w 488"/>
                    <a:gd name="T1" fmla="*/ 145 h 488"/>
                    <a:gd name="T2" fmla="*/ 454 w 488"/>
                    <a:gd name="T3" fmla="*/ 119 h 488"/>
                    <a:gd name="T4" fmla="*/ 372 w 488"/>
                    <a:gd name="T5" fmla="*/ 116 h 488"/>
                    <a:gd name="T6" fmla="*/ 369 w 488"/>
                    <a:gd name="T7" fmla="*/ 34 h 488"/>
                    <a:gd name="T8" fmla="*/ 343 w 488"/>
                    <a:gd name="T9" fmla="*/ 19 h 488"/>
                    <a:gd name="T10" fmla="*/ 271 w 488"/>
                    <a:gd name="T11" fmla="*/ 0 h 488"/>
                    <a:gd name="T12" fmla="*/ 242 w 488"/>
                    <a:gd name="T13" fmla="*/ 0 h 488"/>
                    <a:gd name="T14" fmla="*/ 197 w 488"/>
                    <a:gd name="T15" fmla="*/ 69 h 488"/>
                    <a:gd name="T16" fmla="*/ 124 w 488"/>
                    <a:gd name="T17" fmla="*/ 31 h 488"/>
                    <a:gd name="T18" fmla="*/ 99 w 488"/>
                    <a:gd name="T19" fmla="*/ 45 h 488"/>
                    <a:gd name="T20" fmla="*/ 46 w 488"/>
                    <a:gd name="T21" fmla="*/ 99 h 488"/>
                    <a:gd name="T22" fmla="*/ 31 w 488"/>
                    <a:gd name="T23" fmla="*/ 124 h 488"/>
                    <a:gd name="T24" fmla="*/ 70 w 488"/>
                    <a:gd name="T25" fmla="*/ 197 h 488"/>
                    <a:gd name="T26" fmla="*/ 0 w 488"/>
                    <a:gd name="T27" fmla="*/ 241 h 488"/>
                    <a:gd name="T28" fmla="*/ 0 w 488"/>
                    <a:gd name="T29" fmla="*/ 270 h 488"/>
                    <a:gd name="T30" fmla="*/ 20 w 488"/>
                    <a:gd name="T31" fmla="*/ 343 h 488"/>
                    <a:gd name="T32" fmla="*/ 34 w 488"/>
                    <a:gd name="T33" fmla="*/ 368 h 488"/>
                    <a:gd name="T34" fmla="*/ 116 w 488"/>
                    <a:gd name="T35" fmla="*/ 372 h 488"/>
                    <a:gd name="T36" fmla="*/ 120 w 488"/>
                    <a:gd name="T37" fmla="*/ 454 h 488"/>
                    <a:gd name="T38" fmla="*/ 145 w 488"/>
                    <a:gd name="T39" fmla="*/ 468 h 488"/>
                    <a:gd name="T40" fmla="*/ 218 w 488"/>
                    <a:gd name="T41" fmla="*/ 488 h 488"/>
                    <a:gd name="T42" fmla="*/ 247 w 488"/>
                    <a:gd name="T43" fmla="*/ 488 h 488"/>
                    <a:gd name="T44" fmla="*/ 291 w 488"/>
                    <a:gd name="T45" fmla="*/ 418 h 488"/>
                    <a:gd name="T46" fmla="*/ 364 w 488"/>
                    <a:gd name="T47" fmla="*/ 457 h 488"/>
                    <a:gd name="T48" fmla="*/ 389 w 488"/>
                    <a:gd name="T49" fmla="*/ 442 h 488"/>
                    <a:gd name="T50" fmla="*/ 442 w 488"/>
                    <a:gd name="T51" fmla="*/ 389 h 488"/>
                    <a:gd name="T52" fmla="*/ 457 w 488"/>
                    <a:gd name="T53" fmla="*/ 364 h 488"/>
                    <a:gd name="T54" fmla="*/ 419 w 488"/>
                    <a:gd name="T55" fmla="*/ 291 h 488"/>
                    <a:gd name="T56" fmla="*/ 488 w 488"/>
                    <a:gd name="T57" fmla="*/ 246 h 488"/>
                    <a:gd name="T58" fmla="*/ 488 w 488"/>
                    <a:gd name="T59" fmla="*/ 217 h 488"/>
                    <a:gd name="T60" fmla="*/ 244 w 488"/>
                    <a:gd name="T61" fmla="*/ 381 h 488"/>
                    <a:gd name="T62" fmla="*/ 244 w 488"/>
                    <a:gd name="T63" fmla="*/ 107 h 488"/>
                    <a:gd name="T64" fmla="*/ 244 w 488"/>
                    <a:gd name="T65" fmla="*/ 38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8" h="488">
                      <a:moveTo>
                        <a:pt x="419" y="197"/>
                      </a:moveTo>
                      <a:cubicBezTo>
                        <a:pt x="434" y="180"/>
                        <a:pt x="469" y="145"/>
                        <a:pt x="469" y="145"/>
                      </a:cubicBezTo>
                      <a:cubicBezTo>
                        <a:pt x="457" y="124"/>
                        <a:pt x="457" y="124"/>
                        <a:pt x="457" y="124"/>
                      </a:cubicBezTo>
                      <a:cubicBezTo>
                        <a:pt x="454" y="119"/>
                        <a:pt x="454" y="119"/>
                        <a:pt x="454" y="119"/>
                      </a:cubicBezTo>
                      <a:cubicBezTo>
                        <a:pt x="442" y="99"/>
                        <a:pt x="442" y="99"/>
                        <a:pt x="442" y="99"/>
                      </a:cubicBezTo>
                      <a:cubicBezTo>
                        <a:pt x="442" y="99"/>
                        <a:pt x="395" y="111"/>
                        <a:pt x="372" y="116"/>
                      </a:cubicBezTo>
                      <a:cubicBezTo>
                        <a:pt x="377" y="93"/>
                        <a:pt x="389" y="45"/>
                        <a:pt x="389" y="45"/>
                      </a:cubicBezTo>
                      <a:cubicBezTo>
                        <a:pt x="369" y="34"/>
                        <a:pt x="369" y="34"/>
                        <a:pt x="369" y="34"/>
                      </a:cubicBezTo>
                      <a:cubicBezTo>
                        <a:pt x="364" y="31"/>
                        <a:pt x="364" y="31"/>
                        <a:pt x="364" y="31"/>
                      </a:cubicBezTo>
                      <a:cubicBezTo>
                        <a:pt x="343" y="19"/>
                        <a:pt x="343" y="19"/>
                        <a:pt x="343" y="19"/>
                      </a:cubicBezTo>
                      <a:cubicBezTo>
                        <a:pt x="343" y="19"/>
                        <a:pt x="308" y="54"/>
                        <a:pt x="291" y="69"/>
                      </a:cubicBezTo>
                      <a:cubicBezTo>
                        <a:pt x="284" y="47"/>
                        <a:pt x="271" y="0"/>
                        <a:pt x="271" y="0"/>
                      </a:cubicBezTo>
                      <a:cubicBezTo>
                        <a:pt x="247" y="0"/>
                        <a:pt x="247" y="0"/>
                        <a:pt x="247" y="0"/>
                      </a:cubicBezTo>
                      <a:cubicBezTo>
                        <a:pt x="242" y="0"/>
                        <a:pt x="242" y="0"/>
                        <a:pt x="242" y="0"/>
                      </a:cubicBezTo>
                      <a:cubicBezTo>
                        <a:pt x="218" y="0"/>
                        <a:pt x="218" y="0"/>
                        <a:pt x="218" y="0"/>
                      </a:cubicBezTo>
                      <a:cubicBezTo>
                        <a:pt x="218" y="0"/>
                        <a:pt x="204" y="47"/>
                        <a:pt x="197" y="69"/>
                      </a:cubicBezTo>
                      <a:cubicBezTo>
                        <a:pt x="181" y="54"/>
                        <a:pt x="145" y="19"/>
                        <a:pt x="145" y="19"/>
                      </a:cubicBezTo>
                      <a:cubicBezTo>
                        <a:pt x="124" y="31"/>
                        <a:pt x="124" y="31"/>
                        <a:pt x="124" y="31"/>
                      </a:cubicBezTo>
                      <a:cubicBezTo>
                        <a:pt x="120" y="34"/>
                        <a:pt x="120" y="34"/>
                        <a:pt x="120" y="34"/>
                      </a:cubicBezTo>
                      <a:cubicBezTo>
                        <a:pt x="99" y="45"/>
                        <a:pt x="99" y="45"/>
                        <a:pt x="99" y="45"/>
                      </a:cubicBezTo>
                      <a:cubicBezTo>
                        <a:pt x="99" y="45"/>
                        <a:pt x="111" y="93"/>
                        <a:pt x="116" y="116"/>
                      </a:cubicBezTo>
                      <a:cubicBezTo>
                        <a:pt x="94" y="111"/>
                        <a:pt x="46" y="99"/>
                        <a:pt x="46" y="99"/>
                      </a:cubicBezTo>
                      <a:cubicBezTo>
                        <a:pt x="34" y="119"/>
                        <a:pt x="34" y="119"/>
                        <a:pt x="34" y="119"/>
                      </a:cubicBezTo>
                      <a:cubicBezTo>
                        <a:pt x="31" y="124"/>
                        <a:pt x="31" y="124"/>
                        <a:pt x="31" y="124"/>
                      </a:cubicBezTo>
                      <a:cubicBezTo>
                        <a:pt x="20" y="145"/>
                        <a:pt x="20" y="145"/>
                        <a:pt x="20" y="145"/>
                      </a:cubicBezTo>
                      <a:cubicBezTo>
                        <a:pt x="20" y="145"/>
                        <a:pt x="54" y="180"/>
                        <a:pt x="70" y="197"/>
                      </a:cubicBezTo>
                      <a:cubicBezTo>
                        <a:pt x="48" y="204"/>
                        <a:pt x="0" y="217"/>
                        <a:pt x="0" y="217"/>
                      </a:cubicBezTo>
                      <a:cubicBezTo>
                        <a:pt x="0" y="241"/>
                        <a:pt x="0" y="241"/>
                        <a:pt x="0" y="241"/>
                      </a:cubicBezTo>
                      <a:cubicBezTo>
                        <a:pt x="0" y="246"/>
                        <a:pt x="0" y="246"/>
                        <a:pt x="0" y="246"/>
                      </a:cubicBezTo>
                      <a:cubicBezTo>
                        <a:pt x="0" y="270"/>
                        <a:pt x="0" y="270"/>
                        <a:pt x="0" y="270"/>
                      </a:cubicBezTo>
                      <a:cubicBezTo>
                        <a:pt x="0" y="270"/>
                        <a:pt x="48" y="284"/>
                        <a:pt x="70" y="291"/>
                      </a:cubicBezTo>
                      <a:cubicBezTo>
                        <a:pt x="54" y="307"/>
                        <a:pt x="20" y="343"/>
                        <a:pt x="20" y="343"/>
                      </a:cubicBezTo>
                      <a:cubicBezTo>
                        <a:pt x="31" y="364"/>
                        <a:pt x="31" y="364"/>
                        <a:pt x="31" y="364"/>
                      </a:cubicBezTo>
                      <a:cubicBezTo>
                        <a:pt x="34" y="368"/>
                        <a:pt x="34" y="368"/>
                        <a:pt x="34" y="368"/>
                      </a:cubicBezTo>
                      <a:cubicBezTo>
                        <a:pt x="46" y="389"/>
                        <a:pt x="46" y="389"/>
                        <a:pt x="46" y="389"/>
                      </a:cubicBezTo>
                      <a:cubicBezTo>
                        <a:pt x="46" y="389"/>
                        <a:pt x="94" y="377"/>
                        <a:pt x="116" y="372"/>
                      </a:cubicBezTo>
                      <a:cubicBezTo>
                        <a:pt x="111" y="394"/>
                        <a:pt x="99" y="442"/>
                        <a:pt x="99" y="442"/>
                      </a:cubicBezTo>
                      <a:cubicBezTo>
                        <a:pt x="120" y="454"/>
                        <a:pt x="120" y="454"/>
                        <a:pt x="120" y="454"/>
                      </a:cubicBezTo>
                      <a:cubicBezTo>
                        <a:pt x="124" y="457"/>
                        <a:pt x="124" y="457"/>
                        <a:pt x="124" y="457"/>
                      </a:cubicBezTo>
                      <a:cubicBezTo>
                        <a:pt x="145" y="468"/>
                        <a:pt x="145" y="468"/>
                        <a:pt x="145" y="468"/>
                      </a:cubicBezTo>
                      <a:cubicBezTo>
                        <a:pt x="145" y="468"/>
                        <a:pt x="181" y="434"/>
                        <a:pt x="197" y="418"/>
                      </a:cubicBezTo>
                      <a:cubicBezTo>
                        <a:pt x="204" y="440"/>
                        <a:pt x="218" y="488"/>
                        <a:pt x="218" y="488"/>
                      </a:cubicBezTo>
                      <a:cubicBezTo>
                        <a:pt x="242" y="488"/>
                        <a:pt x="242" y="488"/>
                        <a:pt x="242" y="488"/>
                      </a:cubicBezTo>
                      <a:cubicBezTo>
                        <a:pt x="247" y="488"/>
                        <a:pt x="247" y="488"/>
                        <a:pt x="247" y="488"/>
                      </a:cubicBezTo>
                      <a:cubicBezTo>
                        <a:pt x="271" y="488"/>
                        <a:pt x="271" y="488"/>
                        <a:pt x="271" y="488"/>
                      </a:cubicBezTo>
                      <a:cubicBezTo>
                        <a:pt x="271" y="488"/>
                        <a:pt x="284" y="440"/>
                        <a:pt x="291" y="418"/>
                      </a:cubicBezTo>
                      <a:cubicBezTo>
                        <a:pt x="308" y="434"/>
                        <a:pt x="343" y="468"/>
                        <a:pt x="343" y="468"/>
                      </a:cubicBezTo>
                      <a:cubicBezTo>
                        <a:pt x="364" y="457"/>
                        <a:pt x="364" y="457"/>
                        <a:pt x="364" y="457"/>
                      </a:cubicBezTo>
                      <a:cubicBezTo>
                        <a:pt x="369" y="454"/>
                        <a:pt x="369" y="454"/>
                        <a:pt x="369" y="454"/>
                      </a:cubicBezTo>
                      <a:cubicBezTo>
                        <a:pt x="389" y="442"/>
                        <a:pt x="389" y="442"/>
                        <a:pt x="389" y="442"/>
                      </a:cubicBezTo>
                      <a:cubicBezTo>
                        <a:pt x="389" y="442"/>
                        <a:pt x="377" y="394"/>
                        <a:pt x="372" y="372"/>
                      </a:cubicBezTo>
                      <a:cubicBezTo>
                        <a:pt x="395" y="377"/>
                        <a:pt x="442" y="389"/>
                        <a:pt x="442" y="389"/>
                      </a:cubicBezTo>
                      <a:cubicBezTo>
                        <a:pt x="454" y="368"/>
                        <a:pt x="454" y="368"/>
                        <a:pt x="454" y="368"/>
                      </a:cubicBezTo>
                      <a:cubicBezTo>
                        <a:pt x="457" y="364"/>
                        <a:pt x="457" y="364"/>
                        <a:pt x="457" y="364"/>
                      </a:cubicBezTo>
                      <a:cubicBezTo>
                        <a:pt x="469" y="343"/>
                        <a:pt x="469" y="343"/>
                        <a:pt x="469" y="343"/>
                      </a:cubicBezTo>
                      <a:cubicBezTo>
                        <a:pt x="469" y="343"/>
                        <a:pt x="434" y="307"/>
                        <a:pt x="419" y="291"/>
                      </a:cubicBezTo>
                      <a:cubicBezTo>
                        <a:pt x="441" y="284"/>
                        <a:pt x="488" y="270"/>
                        <a:pt x="488" y="270"/>
                      </a:cubicBezTo>
                      <a:cubicBezTo>
                        <a:pt x="488" y="246"/>
                        <a:pt x="488" y="246"/>
                        <a:pt x="488" y="246"/>
                      </a:cubicBezTo>
                      <a:cubicBezTo>
                        <a:pt x="488" y="241"/>
                        <a:pt x="488" y="241"/>
                        <a:pt x="488" y="241"/>
                      </a:cubicBezTo>
                      <a:cubicBezTo>
                        <a:pt x="488" y="217"/>
                        <a:pt x="488" y="217"/>
                        <a:pt x="488" y="217"/>
                      </a:cubicBezTo>
                      <a:cubicBezTo>
                        <a:pt x="488" y="217"/>
                        <a:pt x="441" y="204"/>
                        <a:pt x="419" y="197"/>
                      </a:cubicBezTo>
                      <a:close/>
                      <a:moveTo>
                        <a:pt x="244" y="381"/>
                      </a:moveTo>
                      <a:cubicBezTo>
                        <a:pt x="169" y="381"/>
                        <a:pt x="107" y="319"/>
                        <a:pt x="107" y="244"/>
                      </a:cubicBezTo>
                      <a:cubicBezTo>
                        <a:pt x="107" y="168"/>
                        <a:pt x="169" y="107"/>
                        <a:pt x="244" y="107"/>
                      </a:cubicBezTo>
                      <a:cubicBezTo>
                        <a:pt x="320" y="107"/>
                        <a:pt x="381" y="168"/>
                        <a:pt x="381" y="244"/>
                      </a:cubicBezTo>
                      <a:cubicBezTo>
                        <a:pt x="381" y="319"/>
                        <a:pt x="320" y="381"/>
                        <a:pt x="244" y="381"/>
                      </a:cubicBezTo>
                      <a:close/>
                    </a:path>
                  </a:pathLst>
                </a:custGeom>
                <a:solidFill>
                  <a:srgbClr val="FFCE55"/>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30" name="ïṥľ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20623B5-77E3-4E90-BA46-53B6327A3DC7}"/>
                    </a:ext>
                  </a:extLst>
                </p:cNvPr>
                <p:cNvSpPr/>
                <p:nvPr/>
              </p:nvSpPr>
              <p:spPr bwMode="auto">
                <a:xfrm>
                  <a:off x="3144838" y="2462213"/>
                  <a:ext cx="2540000" cy="2555875"/>
                </a:xfrm>
                <a:custGeom>
                  <a:avLst/>
                  <a:gdLst>
                    <a:gd name="T0" fmla="*/ 1600 w 1600"/>
                    <a:gd name="T1" fmla="*/ 1035 h 1610"/>
                    <a:gd name="T2" fmla="*/ 776 w 1600"/>
                    <a:gd name="T3" fmla="*/ 1610 h 1610"/>
                    <a:gd name="T4" fmla="*/ 0 w 1600"/>
                    <a:gd name="T5" fmla="*/ 496 h 1610"/>
                    <a:gd name="T6" fmla="*/ 712 w 1600"/>
                    <a:gd name="T7" fmla="*/ 0 h 1610"/>
                    <a:gd name="T8" fmla="*/ 796 w 1600"/>
                    <a:gd name="T9" fmla="*/ 10 h 1610"/>
                    <a:gd name="T10" fmla="*/ 890 w 1600"/>
                    <a:gd name="T11" fmla="*/ 20 h 1610"/>
                    <a:gd name="T12" fmla="*/ 1600 w 1600"/>
                    <a:gd name="T13" fmla="*/ 1035 h 1610"/>
                  </a:gdLst>
                  <a:ahLst/>
                  <a:cxnLst>
                    <a:cxn ang="0">
                      <a:pos x="T0" y="T1"/>
                    </a:cxn>
                    <a:cxn ang="0">
                      <a:pos x="T2" y="T3"/>
                    </a:cxn>
                    <a:cxn ang="0">
                      <a:pos x="T4" y="T5"/>
                    </a:cxn>
                    <a:cxn ang="0">
                      <a:pos x="T6" y="T7"/>
                    </a:cxn>
                    <a:cxn ang="0">
                      <a:pos x="T8" y="T9"/>
                    </a:cxn>
                    <a:cxn ang="0">
                      <a:pos x="T10" y="T11"/>
                    </a:cxn>
                    <a:cxn ang="0">
                      <a:pos x="T12" y="T13"/>
                    </a:cxn>
                  </a:cxnLst>
                  <a:rect l="0" t="0" r="r" b="b"/>
                  <a:pathLst>
                    <a:path w="1600" h="1610">
                      <a:moveTo>
                        <a:pt x="1600" y="1035"/>
                      </a:moveTo>
                      <a:lnTo>
                        <a:pt x="776" y="1610"/>
                      </a:lnTo>
                      <a:lnTo>
                        <a:pt x="0" y="496"/>
                      </a:lnTo>
                      <a:lnTo>
                        <a:pt x="712" y="0"/>
                      </a:lnTo>
                      <a:lnTo>
                        <a:pt x="796" y="10"/>
                      </a:lnTo>
                      <a:lnTo>
                        <a:pt x="890" y="20"/>
                      </a:lnTo>
                      <a:lnTo>
                        <a:pt x="1600" y="1035"/>
                      </a:lnTo>
                      <a:close/>
                    </a:path>
                  </a:pathLst>
                </a:custGeom>
                <a:solidFill>
                  <a:schemeClr val="bg1">
                    <a:lumMod val="95000"/>
                  </a:schemeClr>
                </a:solidFill>
                <a:ln>
                  <a:noFill/>
                </a:ln>
              </p:spPr>
              <p:txBody>
                <a:bodyPr wrap="square" lIns="91440" tIns="45720" rIns="91440" bIns="45720" anchor="ctr">
                  <a:normAutofit/>
                </a:bodyPr>
                <a:lstStyle/>
                <a:p>
                  <a:pPr algn="ctr"/>
                  <a:endParaRPr/>
                </a:p>
              </p:txBody>
            </p:sp>
            <p:sp>
              <p:nvSpPr>
                <p:cNvPr id="31" name="iSḷ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B5E4D3F-3715-4955-8648-7B0E3F228DEB}"/>
                    </a:ext>
                  </a:extLst>
                </p:cNvPr>
                <p:cNvSpPr/>
                <p:nvPr/>
              </p:nvSpPr>
              <p:spPr bwMode="auto">
                <a:xfrm>
                  <a:off x="4275138" y="2462213"/>
                  <a:ext cx="282575" cy="152400"/>
                </a:xfrm>
                <a:custGeom>
                  <a:avLst/>
                  <a:gdLst>
                    <a:gd name="T0" fmla="*/ 0 w 178"/>
                    <a:gd name="T1" fmla="*/ 0 h 96"/>
                    <a:gd name="T2" fmla="*/ 67 w 178"/>
                    <a:gd name="T3" fmla="*/ 96 h 96"/>
                    <a:gd name="T4" fmla="*/ 178 w 178"/>
                    <a:gd name="T5" fmla="*/ 20 h 96"/>
                    <a:gd name="T6" fmla="*/ 0 w 178"/>
                    <a:gd name="T7" fmla="*/ 0 h 96"/>
                  </a:gdLst>
                  <a:ahLst/>
                  <a:cxnLst>
                    <a:cxn ang="0">
                      <a:pos x="T0" y="T1"/>
                    </a:cxn>
                    <a:cxn ang="0">
                      <a:pos x="T2" y="T3"/>
                    </a:cxn>
                    <a:cxn ang="0">
                      <a:pos x="T4" y="T5"/>
                    </a:cxn>
                    <a:cxn ang="0">
                      <a:pos x="T6" y="T7"/>
                    </a:cxn>
                  </a:cxnLst>
                  <a:rect l="0" t="0" r="r" b="b"/>
                  <a:pathLst>
                    <a:path w="178" h="96">
                      <a:moveTo>
                        <a:pt x="0" y="0"/>
                      </a:moveTo>
                      <a:lnTo>
                        <a:pt x="67" y="96"/>
                      </a:lnTo>
                      <a:lnTo>
                        <a:pt x="178" y="20"/>
                      </a:lnTo>
                      <a:lnTo>
                        <a:pt x="0" y="0"/>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32" name="îSļî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CB5C10-FFE5-4679-8F22-25B48DCDE6C1}"/>
                    </a:ext>
                  </a:extLst>
                </p:cNvPr>
                <p:cNvSpPr/>
                <p:nvPr/>
              </p:nvSpPr>
              <p:spPr bwMode="auto">
                <a:xfrm>
                  <a:off x="3394076" y="3111501"/>
                  <a:ext cx="627063" cy="622300"/>
                </a:xfrm>
                <a:custGeom>
                  <a:avLst/>
                  <a:gdLst>
                    <a:gd name="T0" fmla="*/ 395 w 395"/>
                    <a:gd name="T1" fmla="*/ 232 h 392"/>
                    <a:gd name="T2" fmla="*/ 163 w 395"/>
                    <a:gd name="T3" fmla="*/ 392 h 392"/>
                    <a:gd name="T4" fmla="*/ 0 w 395"/>
                    <a:gd name="T5" fmla="*/ 161 h 392"/>
                    <a:gd name="T6" fmla="*/ 232 w 395"/>
                    <a:gd name="T7" fmla="*/ 0 h 392"/>
                    <a:gd name="T8" fmla="*/ 395 w 395"/>
                    <a:gd name="T9" fmla="*/ 232 h 392"/>
                  </a:gdLst>
                  <a:ahLst/>
                  <a:cxnLst>
                    <a:cxn ang="0">
                      <a:pos x="T0" y="T1"/>
                    </a:cxn>
                    <a:cxn ang="0">
                      <a:pos x="T2" y="T3"/>
                    </a:cxn>
                    <a:cxn ang="0">
                      <a:pos x="T4" y="T5"/>
                    </a:cxn>
                    <a:cxn ang="0">
                      <a:pos x="T6" y="T7"/>
                    </a:cxn>
                    <a:cxn ang="0">
                      <a:pos x="T8" y="T9"/>
                    </a:cxn>
                  </a:cxnLst>
                  <a:rect l="0" t="0" r="r" b="b"/>
                  <a:pathLst>
                    <a:path w="395" h="392">
                      <a:moveTo>
                        <a:pt x="395" y="232"/>
                      </a:moveTo>
                      <a:lnTo>
                        <a:pt x="163" y="392"/>
                      </a:lnTo>
                      <a:lnTo>
                        <a:pt x="0" y="161"/>
                      </a:lnTo>
                      <a:lnTo>
                        <a:pt x="232" y="0"/>
                      </a:lnTo>
                      <a:lnTo>
                        <a:pt x="395" y="232"/>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33" name="iṡḻ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BD0936-6F18-4C23-AA70-081B0A9C75BA}"/>
                    </a:ext>
                  </a:extLst>
                </p:cNvPr>
                <p:cNvSpPr/>
                <p:nvPr/>
              </p:nvSpPr>
              <p:spPr bwMode="auto">
                <a:xfrm>
                  <a:off x="3892551" y="2701926"/>
                  <a:ext cx="534988" cy="395288"/>
                </a:xfrm>
                <a:custGeom>
                  <a:avLst/>
                  <a:gdLst>
                    <a:gd name="T0" fmla="*/ 337 w 337"/>
                    <a:gd name="T1" fmla="*/ 27 h 249"/>
                    <a:gd name="T2" fmla="*/ 19 w 337"/>
                    <a:gd name="T3" fmla="*/ 249 h 249"/>
                    <a:gd name="T4" fmla="*/ 0 w 337"/>
                    <a:gd name="T5" fmla="*/ 219 h 249"/>
                    <a:gd name="T6" fmla="*/ 318 w 337"/>
                    <a:gd name="T7" fmla="*/ 0 h 249"/>
                    <a:gd name="T8" fmla="*/ 337 w 337"/>
                    <a:gd name="T9" fmla="*/ 27 h 249"/>
                  </a:gdLst>
                  <a:ahLst/>
                  <a:cxnLst>
                    <a:cxn ang="0">
                      <a:pos x="T0" y="T1"/>
                    </a:cxn>
                    <a:cxn ang="0">
                      <a:pos x="T2" y="T3"/>
                    </a:cxn>
                    <a:cxn ang="0">
                      <a:pos x="T4" y="T5"/>
                    </a:cxn>
                    <a:cxn ang="0">
                      <a:pos x="T6" y="T7"/>
                    </a:cxn>
                    <a:cxn ang="0">
                      <a:pos x="T8" y="T9"/>
                    </a:cxn>
                  </a:cxnLst>
                  <a:rect l="0" t="0" r="r" b="b"/>
                  <a:pathLst>
                    <a:path w="337" h="249">
                      <a:moveTo>
                        <a:pt x="337" y="27"/>
                      </a:moveTo>
                      <a:lnTo>
                        <a:pt x="19" y="249"/>
                      </a:lnTo>
                      <a:lnTo>
                        <a:pt x="0" y="219"/>
                      </a:lnTo>
                      <a:lnTo>
                        <a:pt x="318" y="0"/>
                      </a:lnTo>
                      <a:lnTo>
                        <a:pt x="337" y="27"/>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34" name="ïsḻ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BD67549-C532-467E-961A-C31E0B2729DD}"/>
                    </a:ext>
                  </a:extLst>
                </p:cNvPr>
                <p:cNvSpPr/>
                <p:nvPr/>
              </p:nvSpPr>
              <p:spPr bwMode="auto">
                <a:xfrm>
                  <a:off x="3957638" y="2795588"/>
                  <a:ext cx="536575" cy="395288"/>
                </a:xfrm>
                <a:custGeom>
                  <a:avLst/>
                  <a:gdLst>
                    <a:gd name="T0" fmla="*/ 338 w 338"/>
                    <a:gd name="T1" fmla="*/ 27 h 249"/>
                    <a:gd name="T2" fmla="*/ 20 w 338"/>
                    <a:gd name="T3" fmla="*/ 249 h 249"/>
                    <a:gd name="T4" fmla="*/ 0 w 338"/>
                    <a:gd name="T5" fmla="*/ 219 h 249"/>
                    <a:gd name="T6" fmla="*/ 319 w 338"/>
                    <a:gd name="T7" fmla="*/ 0 h 249"/>
                    <a:gd name="T8" fmla="*/ 338 w 338"/>
                    <a:gd name="T9" fmla="*/ 27 h 249"/>
                  </a:gdLst>
                  <a:ahLst/>
                  <a:cxnLst>
                    <a:cxn ang="0">
                      <a:pos x="T0" y="T1"/>
                    </a:cxn>
                    <a:cxn ang="0">
                      <a:pos x="T2" y="T3"/>
                    </a:cxn>
                    <a:cxn ang="0">
                      <a:pos x="T4" y="T5"/>
                    </a:cxn>
                    <a:cxn ang="0">
                      <a:pos x="T6" y="T7"/>
                    </a:cxn>
                    <a:cxn ang="0">
                      <a:pos x="T8" y="T9"/>
                    </a:cxn>
                  </a:cxnLst>
                  <a:rect l="0" t="0" r="r" b="b"/>
                  <a:pathLst>
                    <a:path w="338" h="249">
                      <a:moveTo>
                        <a:pt x="338" y="27"/>
                      </a:moveTo>
                      <a:lnTo>
                        <a:pt x="20" y="249"/>
                      </a:lnTo>
                      <a:lnTo>
                        <a:pt x="0" y="219"/>
                      </a:lnTo>
                      <a:lnTo>
                        <a:pt x="319" y="0"/>
                      </a:lnTo>
                      <a:lnTo>
                        <a:pt x="338" y="27"/>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35" name="isľ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82F5404-6063-482D-B50F-BB043782B6FA}"/>
                    </a:ext>
                  </a:extLst>
                </p:cNvPr>
                <p:cNvSpPr/>
                <p:nvPr/>
              </p:nvSpPr>
              <p:spPr bwMode="auto">
                <a:xfrm>
                  <a:off x="4024313" y="2889251"/>
                  <a:ext cx="533400" cy="395288"/>
                </a:xfrm>
                <a:custGeom>
                  <a:avLst/>
                  <a:gdLst>
                    <a:gd name="T0" fmla="*/ 336 w 336"/>
                    <a:gd name="T1" fmla="*/ 27 h 249"/>
                    <a:gd name="T2" fmla="*/ 20 w 336"/>
                    <a:gd name="T3" fmla="*/ 249 h 249"/>
                    <a:gd name="T4" fmla="*/ 0 w 336"/>
                    <a:gd name="T5" fmla="*/ 222 h 249"/>
                    <a:gd name="T6" fmla="*/ 316 w 336"/>
                    <a:gd name="T7" fmla="*/ 0 h 249"/>
                    <a:gd name="T8" fmla="*/ 336 w 336"/>
                    <a:gd name="T9" fmla="*/ 27 h 249"/>
                  </a:gdLst>
                  <a:ahLst/>
                  <a:cxnLst>
                    <a:cxn ang="0">
                      <a:pos x="T0" y="T1"/>
                    </a:cxn>
                    <a:cxn ang="0">
                      <a:pos x="T2" y="T3"/>
                    </a:cxn>
                    <a:cxn ang="0">
                      <a:pos x="T4" y="T5"/>
                    </a:cxn>
                    <a:cxn ang="0">
                      <a:pos x="T6" y="T7"/>
                    </a:cxn>
                    <a:cxn ang="0">
                      <a:pos x="T8" y="T9"/>
                    </a:cxn>
                  </a:cxnLst>
                  <a:rect l="0" t="0" r="r" b="b"/>
                  <a:pathLst>
                    <a:path w="336" h="249">
                      <a:moveTo>
                        <a:pt x="336" y="27"/>
                      </a:moveTo>
                      <a:lnTo>
                        <a:pt x="20" y="249"/>
                      </a:lnTo>
                      <a:lnTo>
                        <a:pt x="0" y="222"/>
                      </a:lnTo>
                      <a:lnTo>
                        <a:pt x="316" y="0"/>
                      </a:lnTo>
                      <a:lnTo>
                        <a:pt x="336" y="27"/>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36" name="ïšḷ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62A692D-BB14-4242-9CCB-C2E25F3CFA0A}"/>
                    </a:ext>
                  </a:extLst>
                </p:cNvPr>
                <p:cNvSpPr/>
                <p:nvPr/>
              </p:nvSpPr>
              <p:spPr bwMode="auto">
                <a:xfrm>
                  <a:off x="4090988" y="2982913"/>
                  <a:ext cx="533400" cy="395288"/>
                </a:xfrm>
                <a:custGeom>
                  <a:avLst/>
                  <a:gdLst>
                    <a:gd name="T0" fmla="*/ 336 w 336"/>
                    <a:gd name="T1" fmla="*/ 30 h 249"/>
                    <a:gd name="T2" fmla="*/ 20 w 336"/>
                    <a:gd name="T3" fmla="*/ 249 h 249"/>
                    <a:gd name="T4" fmla="*/ 0 w 336"/>
                    <a:gd name="T5" fmla="*/ 222 h 249"/>
                    <a:gd name="T6" fmla="*/ 316 w 336"/>
                    <a:gd name="T7" fmla="*/ 0 h 249"/>
                    <a:gd name="T8" fmla="*/ 336 w 336"/>
                    <a:gd name="T9" fmla="*/ 30 h 249"/>
                  </a:gdLst>
                  <a:ahLst/>
                  <a:cxnLst>
                    <a:cxn ang="0">
                      <a:pos x="T0" y="T1"/>
                    </a:cxn>
                    <a:cxn ang="0">
                      <a:pos x="T2" y="T3"/>
                    </a:cxn>
                    <a:cxn ang="0">
                      <a:pos x="T4" y="T5"/>
                    </a:cxn>
                    <a:cxn ang="0">
                      <a:pos x="T6" y="T7"/>
                    </a:cxn>
                    <a:cxn ang="0">
                      <a:pos x="T8" y="T9"/>
                    </a:cxn>
                  </a:cxnLst>
                  <a:rect l="0" t="0" r="r" b="b"/>
                  <a:pathLst>
                    <a:path w="336" h="249">
                      <a:moveTo>
                        <a:pt x="336" y="30"/>
                      </a:moveTo>
                      <a:lnTo>
                        <a:pt x="20" y="249"/>
                      </a:lnTo>
                      <a:lnTo>
                        <a:pt x="0" y="222"/>
                      </a:lnTo>
                      <a:lnTo>
                        <a:pt x="316" y="0"/>
                      </a:lnTo>
                      <a:lnTo>
                        <a:pt x="336" y="3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37" name="îṣ1î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8A217CE-46CF-47E9-B251-91965C0F9D98}"/>
                    </a:ext>
                  </a:extLst>
                </p:cNvPr>
                <p:cNvSpPr/>
                <p:nvPr/>
              </p:nvSpPr>
              <p:spPr bwMode="auto">
                <a:xfrm>
                  <a:off x="3746501" y="3613151"/>
                  <a:ext cx="622300" cy="625475"/>
                </a:xfrm>
                <a:custGeom>
                  <a:avLst/>
                  <a:gdLst>
                    <a:gd name="T0" fmla="*/ 392 w 392"/>
                    <a:gd name="T1" fmla="*/ 232 h 394"/>
                    <a:gd name="T2" fmla="*/ 163 w 392"/>
                    <a:gd name="T3" fmla="*/ 394 h 394"/>
                    <a:gd name="T4" fmla="*/ 0 w 392"/>
                    <a:gd name="T5" fmla="*/ 163 h 394"/>
                    <a:gd name="T6" fmla="*/ 232 w 392"/>
                    <a:gd name="T7" fmla="*/ 0 h 394"/>
                    <a:gd name="T8" fmla="*/ 392 w 392"/>
                    <a:gd name="T9" fmla="*/ 232 h 394"/>
                  </a:gdLst>
                  <a:ahLst/>
                  <a:cxnLst>
                    <a:cxn ang="0">
                      <a:pos x="T0" y="T1"/>
                    </a:cxn>
                    <a:cxn ang="0">
                      <a:pos x="T2" y="T3"/>
                    </a:cxn>
                    <a:cxn ang="0">
                      <a:pos x="T4" y="T5"/>
                    </a:cxn>
                    <a:cxn ang="0">
                      <a:pos x="T6" y="T7"/>
                    </a:cxn>
                    <a:cxn ang="0">
                      <a:pos x="T8" y="T9"/>
                    </a:cxn>
                  </a:cxnLst>
                  <a:rect l="0" t="0" r="r" b="b"/>
                  <a:pathLst>
                    <a:path w="392" h="394">
                      <a:moveTo>
                        <a:pt x="392" y="232"/>
                      </a:moveTo>
                      <a:lnTo>
                        <a:pt x="163" y="394"/>
                      </a:lnTo>
                      <a:lnTo>
                        <a:pt x="0" y="163"/>
                      </a:lnTo>
                      <a:lnTo>
                        <a:pt x="232" y="0"/>
                      </a:lnTo>
                      <a:lnTo>
                        <a:pt x="392" y="232"/>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38" name="ï$l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77B7315-E263-4B36-AD6F-FA8434E0FFAD}"/>
                    </a:ext>
                  </a:extLst>
                </p:cNvPr>
                <p:cNvSpPr/>
                <p:nvPr/>
              </p:nvSpPr>
              <p:spPr bwMode="auto">
                <a:xfrm>
                  <a:off x="4243388" y="3201988"/>
                  <a:ext cx="533400" cy="395288"/>
                </a:xfrm>
                <a:custGeom>
                  <a:avLst/>
                  <a:gdLst>
                    <a:gd name="T0" fmla="*/ 336 w 336"/>
                    <a:gd name="T1" fmla="*/ 30 h 249"/>
                    <a:gd name="T2" fmla="*/ 20 w 336"/>
                    <a:gd name="T3" fmla="*/ 249 h 249"/>
                    <a:gd name="T4" fmla="*/ 0 w 336"/>
                    <a:gd name="T5" fmla="*/ 222 h 249"/>
                    <a:gd name="T6" fmla="*/ 316 w 336"/>
                    <a:gd name="T7" fmla="*/ 0 h 249"/>
                    <a:gd name="T8" fmla="*/ 336 w 336"/>
                    <a:gd name="T9" fmla="*/ 30 h 249"/>
                  </a:gdLst>
                  <a:ahLst/>
                  <a:cxnLst>
                    <a:cxn ang="0">
                      <a:pos x="T0" y="T1"/>
                    </a:cxn>
                    <a:cxn ang="0">
                      <a:pos x="T2" y="T3"/>
                    </a:cxn>
                    <a:cxn ang="0">
                      <a:pos x="T4" y="T5"/>
                    </a:cxn>
                    <a:cxn ang="0">
                      <a:pos x="T6" y="T7"/>
                    </a:cxn>
                    <a:cxn ang="0">
                      <a:pos x="T8" y="T9"/>
                    </a:cxn>
                  </a:cxnLst>
                  <a:rect l="0" t="0" r="r" b="b"/>
                  <a:pathLst>
                    <a:path w="336" h="249">
                      <a:moveTo>
                        <a:pt x="336" y="30"/>
                      </a:moveTo>
                      <a:lnTo>
                        <a:pt x="20" y="249"/>
                      </a:lnTo>
                      <a:lnTo>
                        <a:pt x="0" y="222"/>
                      </a:lnTo>
                      <a:lnTo>
                        <a:pt x="316" y="0"/>
                      </a:lnTo>
                      <a:lnTo>
                        <a:pt x="336" y="3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39" name="iṥļ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F6AD407-EBB8-4508-863D-980E8E991791}"/>
                    </a:ext>
                  </a:extLst>
                </p:cNvPr>
                <p:cNvSpPr/>
                <p:nvPr/>
              </p:nvSpPr>
              <p:spPr bwMode="auto">
                <a:xfrm>
                  <a:off x="4310063" y="3295651"/>
                  <a:ext cx="533400" cy="395288"/>
                </a:xfrm>
                <a:custGeom>
                  <a:avLst/>
                  <a:gdLst>
                    <a:gd name="T0" fmla="*/ 336 w 336"/>
                    <a:gd name="T1" fmla="*/ 30 h 249"/>
                    <a:gd name="T2" fmla="*/ 20 w 336"/>
                    <a:gd name="T3" fmla="*/ 249 h 249"/>
                    <a:gd name="T4" fmla="*/ 0 w 336"/>
                    <a:gd name="T5" fmla="*/ 222 h 249"/>
                    <a:gd name="T6" fmla="*/ 316 w 336"/>
                    <a:gd name="T7" fmla="*/ 0 h 249"/>
                    <a:gd name="T8" fmla="*/ 336 w 336"/>
                    <a:gd name="T9" fmla="*/ 30 h 249"/>
                  </a:gdLst>
                  <a:ahLst/>
                  <a:cxnLst>
                    <a:cxn ang="0">
                      <a:pos x="T0" y="T1"/>
                    </a:cxn>
                    <a:cxn ang="0">
                      <a:pos x="T2" y="T3"/>
                    </a:cxn>
                    <a:cxn ang="0">
                      <a:pos x="T4" y="T5"/>
                    </a:cxn>
                    <a:cxn ang="0">
                      <a:pos x="T6" y="T7"/>
                    </a:cxn>
                    <a:cxn ang="0">
                      <a:pos x="T8" y="T9"/>
                    </a:cxn>
                  </a:cxnLst>
                  <a:rect l="0" t="0" r="r" b="b"/>
                  <a:pathLst>
                    <a:path w="336" h="249">
                      <a:moveTo>
                        <a:pt x="336" y="30"/>
                      </a:moveTo>
                      <a:lnTo>
                        <a:pt x="20" y="249"/>
                      </a:lnTo>
                      <a:lnTo>
                        <a:pt x="0" y="222"/>
                      </a:lnTo>
                      <a:lnTo>
                        <a:pt x="316" y="0"/>
                      </a:lnTo>
                      <a:lnTo>
                        <a:pt x="336" y="3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40" name="iṥḻ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1AF7139-44DE-4780-ABB5-B3F9138DCC0E}"/>
                    </a:ext>
                  </a:extLst>
                </p:cNvPr>
                <p:cNvSpPr/>
                <p:nvPr/>
              </p:nvSpPr>
              <p:spPr bwMode="auto">
                <a:xfrm>
                  <a:off x="4376738" y="3389313"/>
                  <a:ext cx="533400" cy="400050"/>
                </a:xfrm>
                <a:custGeom>
                  <a:avLst/>
                  <a:gdLst>
                    <a:gd name="T0" fmla="*/ 336 w 336"/>
                    <a:gd name="T1" fmla="*/ 30 h 252"/>
                    <a:gd name="T2" fmla="*/ 20 w 336"/>
                    <a:gd name="T3" fmla="*/ 252 h 252"/>
                    <a:gd name="T4" fmla="*/ 0 w 336"/>
                    <a:gd name="T5" fmla="*/ 222 h 252"/>
                    <a:gd name="T6" fmla="*/ 316 w 336"/>
                    <a:gd name="T7" fmla="*/ 0 h 252"/>
                    <a:gd name="T8" fmla="*/ 336 w 336"/>
                    <a:gd name="T9" fmla="*/ 30 h 252"/>
                  </a:gdLst>
                  <a:ahLst/>
                  <a:cxnLst>
                    <a:cxn ang="0">
                      <a:pos x="T0" y="T1"/>
                    </a:cxn>
                    <a:cxn ang="0">
                      <a:pos x="T2" y="T3"/>
                    </a:cxn>
                    <a:cxn ang="0">
                      <a:pos x="T4" y="T5"/>
                    </a:cxn>
                    <a:cxn ang="0">
                      <a:pos x="T6" y="T7"/>
                    </a:cxn>
                    <a:cxn ang="0">
                      <a:pos x="T8" y="T9"/>
                    </a:cxn>
                  </a:cxnLst>
                  <a:rect l="0" t="0" r="r" b="b"/>
                  <a:pathLst>
                    <a:path w="336" h="252">
                      <a:moveTo>
                        <a:pt x="336" y="30"/>
                      </a:moveTo>
                      <a:lnTo>
                        <a:pt x="20" y="252"/>
                      </a:lnTo>
                      <a:lnTo>
                        <a:pt x="0" y="222"/>
                      </a:lnTo>
                      <a:lnTo>
                        <a:pt x="316" y="0"/>
                      </a:lnTo>
                      <a:lnTo>
                        <a:pt x="336" y="3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41" name="ï$ļi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9E5F58-945B-4B1B-A844-597152CD1004}"/>
                    </a:ext>
                  </a:extLst>
                </p:cNvPr>
                <p:cNvSpPr/>
                <p:nvPr/>
              </p:nvSpPr>
              <p:spPr bwMode="auto">
                <a:xfrm>
                  <a:off x="4440238" y="3484563"/>
                  <a:ext cx="536575" cy="398463"/>
                </a:xfrm>
                <a:custGeom>
                  <a:avLst/>
                  <a:gdLst>
                    <a:gd name="T0" fmla="*/ 338 w 338"/>
                    <a:gd name="T1" fmla="*/ 29 h 251"/>
                    <a:gd name="T2" fmla="*/ 19 w 338"/>
                    <a:gd name="T3" fmla="*/ 251 h 251"/>
                    <a:gd name="T4" fmla="*/ 0 w 338"/>
                    <a:gd name="T5" fmla="*/ 221 h 251"/>
                    <a:gd name="T6" fmla="*/ 318 w 338"/>
                    <a:gd name="T7" fmla="*/ 0 h 251"/>
                    <a:gd name="T8" fmla="*/ 338 w 338"/>
                    <a:gd name="T9" fmla="*/ 29 h 251"/>
                  </a:gdLst>
                  <a:ahLst/>
                  <a:cxnLst>
                    <a:cxn ang="0">
                      <a:pos x="T0" y="T1"/>
                    </a:cxn>
                    <a:cxn ang="0">
                      <a:pos x="T2" y="T3"/>
                    </a:cxn>
                    <a:cxn ang="0">
                      <a:pos x="T4" y="T5"/>
                    </a:cxn>
                    <a:cxn ang="0">
                      <a:pos x="T6" y="T7"/>
                    </a:cxn>
                    <a:cxn ang="0">
                      <a:pos x="T8" y="T9"/>
                    </a:cxn>
                  </a:cxnLst>
                  <a:rect l="0" t="0" r="r" b="b"/>
                  <a:pathLst>
                    <a:path w="338" h="251">
                      <a:moveTo>
                        <a:pt x="338" y="29"/>
                      </a:moveTo>
                      <a:lnTo>
                        <a:pt x="19" y="251"/>
                      </a:lnTo>
                      <a:lnTo>
                        <a:pt x="0" y="221"/>
                      </a:lnTo>
                      <a:lnTo>
                        <a:pt x="318" y="0"/>
                      </a:lnTo>
                      <a:lnTo>
                        <a:pt x="338" y="29"/>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42" name="işļ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8ADAD53-F0FD-42FC-8EC9-0510B7FE8CF7}"/>
                    </a:ext>
                  </a:extLst>
                </p:cNvPr>
                <p:cNvSpPr/>
                <p:nvPr/>
              </p:nvSpPr>
              <p:spPr bwMode="auto">
                <a:xfrm>
                  <a:off x="4098926" y="4117976"/>
                  <a:ext cx="622300" cy="622300"/>
                </a:xfrm>
                <a:custGeom>
                  <a:avLst/>
                  <a:gdLst>
                    <a:gd name="T0" fmla="*/ 392 w 392"/>
                    <a:gd name="T1" fmla="*/ 232 h 392"/>
                    <a:gd name="T2" fmla="*/ 161 w 392"/>
                    <a:gd name="T3" fmla="*/ 392 h 392"/>
                    <a:gd name="T4" fmla="*/ 0 w 392"/>
                    <a:gd name="T5" fmla="*/ 160 h 392"/>
                    <a:gd name="T6" fmla="*/ 232 w 392"/>
                    <a:gd name="T7" fmla="*/ 0 h 392"/>
                    <a:gd name="T8" fmla="*/ 392 w 392"/>
                    <a:gd name="T9" fmla="*/ 232 h 392"/>
                  </a:gdLst>
                  <a:ahLst/>
                  <a:cxnLst>
                    <a:cxn ang="0">
                      <a:pos x="T0" y="T1"/>
                    </a:cxn>
                    <a:cxn ang="0">
                      <a:pos x="T2" y="T3"/>
                    </a:cxn>
                    <a:cxn ang="0">
                      <a:pos x="T4" y="T5"/>
                    </a:cxn>
                    <a:cxn ang="0">
                      <a:pos x="T6" y="T7"/>
                    </a:cxn>
                    <a:cxn ang="0">
                      <a:pos x="T8" y="T9"/>
                    </a:cxn>
                  </a:cxnLst>
                  <a:rect l="0" t="0" r="r" b="b"/>
                  <a:pathLst>
                    <a:path w="392" h="392">
                      <a:moveTo>
                        <a:pt x="392" y="232"/>
                      </a:moveTo>
                      <a:lnTo>
                        <a:pt x="161" y="392"/>
                      </a:lnTo>
                      <a:lnTo>
                        <a:pt x="0" y="160"/>
                      </a:lnTo>
                      <a:lnTo>
                        <a:pt x="232" y="0"/>
                      </a:lnTo>
                      <a:lnTo>
                        <a:pt x="392" y="232"/>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43" name="iśļ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35F36AF-AEC3-4FE3-A6D1-8447FDB8DDE9}"/>
                    </a:ext>
                  </a:extLst>
                </p:cNvPr>
                <p:cNvSpPr/>
                <p:nvPr/>
              </p:nvSpPr>
              <p:spPr bwMode="auto">
                <a:xfrm>
                  <a:off x="4595813" y="3706813"/>
                  <a:ext cx="533400" cy="395288"/>
                </a:xfrm>
                <a:custGeom>
                  <a:avLst/>
                  <a:gdLst>
                    <a:gd name="T0" fmla="*/ 336 w 336"/>
                    <a:gd name="T1" fmla="*/ 27 h 249"/>
                    <a:gd name="T2" fmla="*/ 20 w 336"/>
                    <a:gd name="T3" fmla="*/ 249 h 249"/>
                    <a:gd name="T4" fmla="*/ 0 w 336"/>
                    <a:gd name="T5" fmla="*/ 219 h 249"/>
                    <a:gd name="T6" fmla="*/ 316 w 336"/>
                    <a:gd name="T7" fmla="*/ 0 h 249"/>
                    <a:gd name="T8" fmla="*/ 336 w 336"/>
                    <a:gd name="T9" fmla="*/ 27 h 249"/>
                  </a:gdLst>
                  <a:ahLst/>
                  <a:cxnLst>
                    <a:cxn ang="0">
                      <a:pos x="T0" y="T1"/>
                    </a:cxn>
                    <a:cxn ang="0">
                      <a:pos x="T2" y="T3"/>
                    </a:cxn>
                    <a:cxn ang="0">
                      <a:pos x="T4" y="T5"/>
                    </a:cxn>
                    <a:cxn ang="0">
                      <a:pos x="T6" y="T7"/>
                    </a:cxn>
                    <a:cxn ang="0">
                      <a:pos x="T8" y="T9"/>
                    </a:cxn>
                  </a:cxnLst>
                  <a:rect l="0" t="0" r="r" b="b"/>
                  <a:pathLst>
                    <a:path w="336" h="249">
                      <a:moveTo>
                        <a:pt x="336" y="27"/>
                      </a:moveTo>
                      <a:lnTo>
                        <a:pt x="20" y="249"/>
                      </a:lnTo>
                      <a:lnTo>
                        <a:pt x="0" y="219"/>
                      </a:lnTo>
                      <a:lnTo>
                        <a:pt x="316" y="0"/>
                      </a:lnTo>
                      <a:lnTo>
                        <a:pt x="336" y="27"/>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44" name="íṥ1í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6BEF584-614A-42A3-9A54-4018F4629709}"/>
                    </a:ext>
                  </a:extLst>
                </p:cNvPr>
                <p:cNvSpPr/>
                <p:nvPr/>
              </p:nvSpPr>
              <p:spPr bwMode="auto">
                <a:xfrm>
                  <a:off x="4659313" y="3800476"/>
                  <a:ext cx="536575" cy="395288"/>
                </a:xfrm>
                <a:custGeom>
                  <a:avLst/>
                  <a:gdLst>
                    <a:gd name="T0" fmla="*/ 338 w 338"/>
                    <a:gd name="T1" fmla="*/ 27 h 249"/>
                    <a:gd name="T2" fmla="*/ 20 w 338"/>
                    <a:gd name="T3" fmla="*/ 249 h 249"/>
                    <a:gd name="T4" fmla="*/ 0 w 338"/>
                    <a:gd name="T5" fmla="*/ 220 h 249"/>
                    <a:gd name="T6" fmla="*/ 318 w 338"/>
                    <a:gd name="T7" fmla="*/ 0 h 249"/>
                    <a:gd name="T8" fmla="*/ 338 w 338"/>
                    <a:gd name="T9" fmla="*/ 27 h 249"/>
                  </a:gdLst>
                  <a:ahLst/>
                  <a:cxnLst>
                    <a:cxn ang="0">
                      <a:pos x="T0" y="T1"/>
                    </a:cxn>
                    <a:cxn ang="0">
                      <a:pos x="T2" y="T3"/>
                    </a:cxn>
                    <a:cxn ang="0">
                      <a:pos x="T4" y="T5"/>
                    </a:cxn>
                    <a:cxn ang="0">
                      <a:pos x="T6" y="T7"/>
                    </a:cxn>
                    <a:cxn ang="0">
                      <a:pos x="T8" y="T9"/>
                    </a:cxn>
                  </a:cxnLst>
                  <a:rect l="0" t="0" r="r" b="b"/>
                  <a:pathLst>
                    <a:path w="338" h="249">
                      <a:moveTo>
                        <a:pt x="338" y="27"/>
                      </a:moveTo>
                      <a:lnTo>
                        <a:pt x="20" y="249"/>
                      </a:lnTo>
                      <a:lnTo>
                        <a:pt x="0" y="220"/>
                      </a:lnTo>
                      <a:lnTo>
                        <a:pt x="318" y="0"/>
                      </a:lnTo>
                      <a:lnTo>
                        <a:pt x="338" y="27"/>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45" name="ïṥļ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3818A53-5B4D-443B-A54D-1E66A16478E5}"/>
                    </a:ext>
                  </a:extLst>
                </p:cNvPr>
                <p:cNvSpPr/>
                <p:nvPr/>
              </p:nvSpPr>
              <p:spPr bwMode="auto">
                <a:xfrm>
                  <a:off x="4725988" y="3894138"/>
                  <a:ext cx="536575" cy="395288"/>
                </a:xfrm>
                <a:custGeom>
                  <a:avLst/>
                  <a:gdLst>
                    <a:gd name="T0" fmla="*/ 338 w 338"/>
                    <a:gd name="T1" fmla="*/ 28 h 249"/>
                    <a:gd name="T2" fmla="*/ 20 w 338"/>
                    <a:gd name="T3" fmla="*/ 249 h 249"/>
                    <a:gd name="T4" fmla="*/ 0 w 338"/>
                    <a:gd name="T5" fmla="*/ 222 h 249"/>
                    <a:gd name="T6" fmla="*/ 318 w 338"/>
                    <a:gd name="T7" fmla="*/ 0 h 249"/>
                    <a:gd name="T8" fmla="*/ 338 w 338"/>
                    <a:gd name="T9" fmla="*/ 28 h 249"/>
                  </a:gdLst>
                  <a:ahLst/>
                  <a:cxnLst>
                    <a:cxn ang="0">
                      <a:pos x="T0" y="T1"/>
                    </a:cxn>
                    <a:cxn ang="0">
                      <a:pos x="T2" y="T3"/>
                    </a:cxn>
                    <a:cxn ang="0">
                      <a:pos x="T4" y="T5"/>
                    </a:cxn>
                    <a:cxn ang="0">
                      <a:pos x="T6" y="T7"/>
                    </a:cxn>
                    <a:cxn ang="0">
                      <a:pos x="T8" y="T9"/>
                    </a:cxn>
                  </a:cxnLst>
                  <a:rect l="0" t="0" r="r" b="b"/>
                  <a:pathLst>
                    <a:path w="338" h="249">
                      <a:moveTo>
                        <a:pt x="338" y="28"/>
                      </a:moveTo>
                      <a:lnTo>
                        <a:pt x="20" y="249"/>
                      </a:lnTo>
                      <a:lnTo>
                        <a:pt x="0" y="222"/>
                      </a:lnTo>
                      <a:lnTo>
                        <a:pt x="318" y="0"/>
                      </a:lnTo>
                      <a:lnTo>
                        <a:pt x="338" y="28"/>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46" name="ïṥļ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27B21C9-F1C6-4298-BC9D-ADCFF61C25E1}"/>
                    </a:ext>
                  </a:extLst>
                </p:cNvPr>
                <p:cNvSpPr/>
                <p:nvPr/>
              </p:nvSpPr>
              <p:spPr bwMode="auto">
                <a:xfrm>
                  <a:off x="4792663" y="3989388"/>
                  <a:ext cx="536575" cy="395288"/>
                </a:xfrm>
                <a:custGeom>
                  <a:avLst/>
                  <a:gdLst>
                    <a:gd name="T0" fmla="*/ 338 w 338"/>
                    <a:gd name="T1" fmla="*/ 29 h 249"/>
                    <a:gd name="T2" fmla="*/ 19 w 338"/>
                    <a:gd name="T3" fmla="*/ 249 h 249"/>
                    <a:gd name="T4" fmla="*/ 0 w 338"/>
                    <a:gd name="T5" fmla="*/ 221 h 249"/>
                    <a:gd name="T6" fmla="*/ 318 w 338"/>
                    <a:gd name="T7" fmla="*/ 0 h 249"/>
                    <a:gd name="T8" fmla="*/ 338 w 338"/>
                    <a:gd name="T9" fmla="*/ 29 h 249"/>
                  </a:gdLst>
                  <a:ahLst/>
                  <a:cxnLst>
                    <a:cxn ang="0">
                      <a:pos x="T0" y="T1"/>
                    </a:cxn>
                    <a:cxn ang="0">
                      <a:pos x="T2" y="T3"/>
                    </a:cxn>
                    <a:cxn ang="0">
                      <a:pos x="T4" y="T5"/>
                    </a:cxn>
                    <a:cxn ang="0">
                      <a:pos x="T6" y="T7"/>
                    </a:cxn>
                    <a:cxn ang="0">
                      <a:pos x="T8" y="T9"/>
                    </a:cxn>
                  </a:cxnLst>
                  <a:rect l="0" t="0" r="r" b="b"/>
                  <a:pathLst>
                    <a:path w="338" h="249">
                      <a:moveTo>
                        <a:pt x="338" y="29"/>
                      </a:moveTo>
                      <a:lnTo>
                        <a:pt x="19" y="249"/>
                      </a:lnTo>
                      <a:lnTo>
                        <a:pt x="0" y="221"/>
                      </a:lnTo>
                      <a:lnTo>
                        <a:pt x="318" y="0"/>
                      </a:lnTo>
                      <a:lnTo>
                        <a:pt x="338" y="29"/>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lnSpcReduction="10000"/>
                </a:bodyPr>
                <a:lstStyle/>
                <a:p>
                  <a:pPr algn="ctr"/>
                  <a:endParaRPr/>
                </a:p>
              </p:txBody>
            </p:sp>
            <p:sp>
              <p:nvSpPr>
                <p:cNvPr id="47" name="íŝľî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23051CC-2568-42BE-9F88-46E845A17DD6}"/>
                    </a:ext>
                  </a:extLst>
                </p:cNvPr>
                <p:cNvSpPr/>
                <p:nvPr/>
              </p:nvSpPr>
              <p:spPr bwMode="auto">
                <a:xfrm>
                  <a:off x="6977063" y="1449388"/>
                  <a:ext cx="2090738" cy="2489200"/>
                </a:xfrm>
                <a:custGeom>
                  <a:avLst/>
                  <a:gdLst>
                    <a:gd name="T0" fmla="*/ 315 w 534"/>
                    <a:gd name="T1" fmla="*/ 628 h 636"/>
                    <a:gd name="T2" fmla="*/ 33 w 534"/>
                    <a:gd name="T3" fmla="*/ 528 h 636"/>
                    <a:gd name="T4" fmla="*/ 8 w 534"/>
                    <a:gd name="T5" fmla="*/ 474 h 636"/>
                    <a:gd name="T6" fmla="*/ 165 w 534"/>
                    <a:gd name="T7" fmla="*/ 34 h 636"/>
                    <a:gd name="T8" fmla="*/ 218 w 534"/>
                    <a:gd name="T9" fmla="*/ 8 h 636"/>
                    <a:gd name="T10" fmla="*/ 500 w 534"/>
                    <a:gd name="T11" fmla="*/ 109 h 636"/>
                    <a:gd name="T12" fmla="*/ 526 w 534"/>
                    <a:gd name="T13" fmla="*/ 162 h 636"/>
                    <a:gd name="T14" fmla="*/ 369 w 534"/>
                    <a:gd name="T15" fmla="*/ 603 h 636"/>
                    <a:gd name="T16" fmla="*/ 315 w 534"/>
                    <a:gd name="T17" fmla="*/ 6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636">
                      <a:moveTo>
                        <a:pt x="315" y="628"/>
                      </a:moveTo>
                      <a:cubicBezTo>
                        <a:pt x="33" y="528"/>
                        <a:pt x="33" y="528"/>
                        <a:pt x="33" y="528"/>
                      </a:cubicBezTo>
                      <a:cubicBezTo>
                        <a:pt x="11" y="520"/>
                        <a:pt x="0" y="496"/>
                        <a:pt x="8" y="474"/>
                      </a:cubicBezTo>
                      <a:cubicBezTo>
                        <a:pt x="165" y="34"/>
                        <a:pt x="165" y="34"/>
                        <a:pt x="165" y="34"/>
                      </a:cubicBezTo>
                      <a:cubicBezTo>
                        <a:pt x="173" y="12"/>
                        <a:pt x="197" y="0"/>
                        <a:pt x="218" y="8"/>
                      </a:cubicBezTo>
                      <a:cubicBezTo>
                        <a:pt x="500" y="109"/>
                        <a:pt x="500" y="109"/>
                        <a:pt x="500" y="109"/>
                      </a:cubicBezTo>
                      <a:cubicBezTo>
                        <a:pt x="522" y="116"/>
                        <a:pt x="534" y="141"/>
                        <a:pt x="526" y="162"/>
                      </a:cubicBezTo>
                      <a:cubicBezTo>
                        <a:pt x="369" y="603"/>
                        <a:pt x="369" y="603"/>
                        <a:pt x="369" y="603"/>
                      </a:cubicBezTo>
                      <a:cubicBezTo>
                        <a:pt x="361" y="625"/>
                        <a:pt x="337" y="636"/>
                        <a:pt x="315" y="628"/>
                      </a:cubicBezTo>
                      <a:close/>
                    </a:path>
                  </a:pathLst>
                </a:custGeom>
                <a:solidFill>
                  <a:srgbClr val="FFCE55"/>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48" name="íšḻí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D76DC9A-DB29-4206-B498-445FDF5FEBBC}"/>
                    </a:ext>
                  </a:extLst>
                </p:cNvPr>
                <p:cNvSpPr/>
                <p:nvPr/>
              </p:nvSpPr>
              <p:spPr bwMode="auto">
                <a:xfrm>
                  <a:off x="8307388" y="1441451"/>
                  <a:ext cx="234950" cy="238125"/>
                </a:xfrm>
                <a:custGeom>
                  <a:avLst/>
                  <a:gdLst>
                    <a:gd name="T0" fmla="*/ 26 w 60"/>
                    <a:gd name="T1" fmla="*/ 41 h 61"/>
                    <a:gd name="T2" fmla="*/ 19 w 60"/>
                    <a:gd name="T3" fmla="*/ 27 h 61"/>
                    <a:gd name="T4" fmla="*/ 34 w 60"/>
                    <a:gd name="T5" fmla="*/ 20 h 61"/>
                    <a:gd name="T6" fmla="*/ 41 w 60"/>
                    <a:gd name="T7" fmla="*/ 34 h 61"/>
                    <a:gd name="T8" fmla="*/ 26 w 60"/>
                    <a:gd name="T9" fmla="*/ 41 h 61"/>
                    <a:gd name="T10" fmla="*/ 39 w 60"/>
                    <a:gd name="T11" fmla="*/ 5 h 61"/>
                    <a:gd name="T12" fmla="*/ 5 w 60"/>
                    <a:gd name="T13" fmla="*/ 21 h 61"/>
                    <a:gd name="T14" fmla="*/ 21 w 60"/>
                    <a:gd name="T15" fmla="*/ 56 h 61"/>
                    <a:gd name="T16" fmla="*/ 55 w 60"/>
                    <a:gd name="T17" fmla="*/ 39 h 61"/>
                    <a:gd name="T18" fmla="*/ 39 w 60"/>
                    <a:gd name="T19" fmla="*/ 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26" y="41"/>
                      </a:moveTo>
                      <a:cubicBezTo>
                        <a:pt x="20" y="39"/>
                        <a:pt x="17" y="32"/>
                        <a:pt x="19" y="27"/>
                      </a:cubicBezTo>
                      <a:cubicBezTo>
                        <a:pt x="22" y="21"/>
                        <a:pt x="28" y="18"/>
                        <a:pt x="34" y="20"/>
                      </a:cubicBezTo>
                      <a:cubicBezTo>
                        <a:pt x="40" y="22"/>
                        <a:pt x="43" y="28"/>
                        <a:pt x="41" y="34"/>
                      </a:cubicBezTo>
                      <a:cubicBezTo>
                        <a:pt x="39" y="40"/>
                        <a:pt x="32" y="43"/>
                        <a:pt x="26" y="41"/>
                      </a:cubicBezTo>
                      <a:close/>
                      <a:moveTo>
                        <a:pt x="39" y="5"/>
                      </a:moveTo>
                      <a:cubicBezTo>
                        <a:pt x="25" y="0"/>
                        <a:pt x="10" y="7"/>
                        <a:pt x="5" y="21"/>
                      </a:cubicBezTo>
                      <a:cubicBezTo>
                        <a:pt x="0" y="35"/>
                        <a:pt x="7" y="51"/>
                        <a:pt x="21" y="56"/>
                      </a:cubicBezTo>
                      <a:cubicBezTo>
                        <a:pt x="35" y="61"/>
                        <a:pt x="50" y="53"/>
                        <a:pt x="55" y="39"/>
                      </a:cubicBezTo>
                      <a:cubicBezTo>
                        <a:pt x="60" y="25"/>
                        <a:pt x="53" y="10"/>
                        <a:pt x="39" y="5"/>
                      </a:cubicBezTo>
                      <a:close/>
                    </a:path>
                  </a:pathLst>
                </a:custGeom>
                <a:solidFill>
                  <a:srgbClr val="E89F2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55000" lnSpcReduction="20000"/>
                </a:bodyPr>
                <a:lstStyle/>
                <a:p>
                  <a:pPr algn="ctr"/>
                  <a:endParaRPr/>
                </a:p>
              </p:txBody>
            </p:sp>
            <p:sp>
              <p:nvSpPr>
                <p:cNvPr id="49" name="ïşḻ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6DEA4D7-D1FF-43DD-B563-3D607266F856}"/>
                    </a:ext>
                  </a:extLst>
                </p:cNvPr>
                <p:cNvSpPr/>
                <p:nvPr/>
              </p:nvSpPr>
              <p:spPr bwMode="auto">
                <a:xfrm>
                  <a:off x="7962901" y="1465263"/>
                  <a:ext cx="841375" cy="425450"/>
                </a:xfrm>
                <a:custGeom>
                  <a:avLst/>
                  <a:gdLst>
                    <a:gd name="T0" fmla="*/ 496 w 530"/>
                    <a:gd name="T1" fmla="*/ 268 h 268"/>
                    <a:gd name="T2" fmla="*/ 0 w 530"/>
                    <a:gd name="T3" fmla="*/ 91 h 268"/>
                    <a:gd name="T4" fmla="*/ 32 w 530"/>
                    <a:gd name="T5" fmla="*/ 0 h 268"/>
                    <a:gd name="T6" fmla="*/ 530 w 530"/>
                    <a:gd name="T7" fmla="*/ 177 h 268"/>
                    <a:gd name="T8" fmla="*/ 496 w 530"/>
                    <a:gd name="T9" fmla="*/ 268 h 268"/>
                  </a:gdLst>
                  <a:ahLst/>
                  <a:cxnLst>
                    <a:cxn ang="0">
                      <a:pos x="T0" y="T1"/>
                    </a:cxn>
                    <a:cxn ang="0">
                      <a:pos x="T2" y="T3"/>
                    </a:cxn>
                    <a:cxn ang="0">
                      <a:pos x="T4" y="T5"/>
                    </a:cxn>
                    <a:cxn ang="0">
                      <a:pos x="T6" y="T7"/>
                    </a:cxn>
                    <a:cxn ang="0">
                      <a:pos x="T8" y="T9"/>
                    </a:cxn>
                  </a:cxnLst>
                  <a:rect l="0" t="0" r="r" b="b"/>
                  <a:pathLst>
                    <a:path w="530" h="268">
                      <a:moveTo>
                        <a:pt x="496" y="268"/>
                      </a:moveTo>
                      <a:lnTo>
                        <a:pt x="0" y="91"/>
                      </a:lnTo>
                      <a:lnTo>
                        <a:pt x="32" y="0"/>
                      </a:lnTo>
                      <a:lnTo>
                        <a:pt x="530" y="177"/>
                      </a:lnTo>
                      <a:lnTo>
                        <a:pt x="496" y="268"/>
                      </a:lnTo>
                      <a:close/>
                    </a:path>
                  </a:pathLst>
                </a:custGeom>
                <a:solidFill>
                  <a:srgbClr val="E89F2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50" name="îṥḻ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4888D55-9644-4B7F-8EA6-85AE588A46A0}"/>
                    </a:ext>
                  </a:extLst>
                </p:cNvPr>
                <p:cNvSpPr/>
                <p:nvPr/>
              </p:nvSpPr>
              <p:spPr bwMode="auto">
                <a:xfrm>
                  <a:off x="6996113" y="1577976"/>
                  <a:ext cx="1997075" cy="2230438"/>
                </a:xfrm>
                <a:custGeom>
                  <a:avLst/>
                  <a:gdLst>
                    <a:gd name="T0" fmla="*/ 723 w 1258"/>
                    <a:gd name="T1" fmla="*/ 1405 h 1405"/>
                    <a:gd name="T2" fmla="*/ 0 w 1258"/>
                    <a:gd name="T3" fmla="*/ 1030 h 1405"/>
                    <a:gd name="T4" fmla="*/ 538 w 1258"/>
                    <a:gd name="T5" fmla="*/ 0 h 1405"/>
                    <a:gd name="T6" fmla="*/ 1258 w 1258"/>
                    <a:gd name="T7" fmla="*/ 377 h 1405"/>
                    <a:gd name="T8" fmla="*/ 723 w 1258"/>
                    <a:gd name="T9" fmla="*/ 1405 h 1405"/>
                  </a:gdLst>
                  <a:ahLst/>
                  <a:cxnLst>
                    <a:cxn ang="0">
                      <a:pos x="T0" y="T1"/>
                    </a:cxn>
                    <a:cxn ang="0">
                      <a:pos x="T2" y="T3"/>
                    </a:cxn>
                    <a:cxn ang="0">
                      <a:pos x="T4" y="T5"/>
                    </a:cxn>
                    <a:cxn ang="0">
                      <a:pos x="T6" y="T7"/>
                    </a:cxn>
                    <a:cxn ang="0">
                      <a:pos x="T8" y="T9"/>
                    </a:cxn>
                  </a:cxnLst>
                  <a:rect l="0" t="0" r="r" b="b"/>
                  <a:pathLst>
                    <a:path w="1258" h="1405">
                      <a:moveTo>
                        <a:pt x="723" y="1405"/>
                      </a:moveTo>
                      <a:lnTo>
                        <a:pt x="0" y="1030"/>
                      </a:lnTo>
                      <a:lnTo>
                        <a:pt x="538" y="0"/>
                      </a:lnTo>
                      <a:lnTo>
                        <a:pt x="1258" y="377"/>
                      </a:lnTo>
                      <a:lnTo>
                        <a:pt x="723" y="1405"/>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51" name="iṧḷí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87F2239-BCE0-49CE-B246-4F3DB2DCE608}"/>
                    </a:ext>
                  </a:extLst>
                </p:cNvPr>
                <p:cNvSpPr/>
                <p:nvPr/>
              </p:nvSpPr>
              <p:spPr bwMode="auto">
                <a:xfrm>
                  <a:off x="7140576" y="1625601"/>
                  <a:ext cx="1778000" cy="2092325"/>
                </a:xfrm>
                <a:custGeom>
                  <a:avLst/>
                  <a:gdLst>
                    <a:gd name="T0" fmla="*/ 0 w 1120"/>
                    <a:gd name="T1" fmla="*/ 1050 h 1318"/>
                    <a:gd name="T2" fmla="*/ 738 w 1120"/>
                    <a:gd name="T3" fmla="*/ 1318 h 1318"/>
                    <a:gd name="T4" fmla="*/ 1120 w 1120"/>
                    <a:gd name="T5" fmla="*/ 268 h 1318"/>
                    <a:gd name="T6" fmla="*/ 383 w 1120"/>
                    <a:gd name="T7" fmla="*/ 0 h 1318"/>
                    <a:gd name="T8" fmla="*/ 0 w 1120"/>
                    <a:gd name="T9" fmla="*/ 1050 h 1318"/>
                  </a:gdLst>
                  <a:ahLst/>
                  <a:cxnLst>
                    <a:cxn ang="0">
                      <a:pos x="T0" y="T1"/>
                    </a:cxn>
                    <a:cxn ang="0">
                      <a:pos x="T2" y="T3"/>
                    </a:cxn>
                    <a:cxn ang="0">
                      <a:pos x="T4" y="T5"/>
                    </a:cxn>
                    <a:cxn ang="0">
                      <a:pos x="T6" y="T7"/>
                    </a:cxn>
                    <a:cxn ang="0">
                      <a:pos x="T8" y="T9"/>
                    </a:cxn>
                  </a:cxnLst>
                  <a:rect l="0" t="0" r="r" b="b"/>
                  <a:pathLst>
                    <a:path w="1120" h="1318">
                      <a:moveTo>
                        <a:pt x="0" y="1050"/>
                      </a:moveTo>
                      <a:lnTo>
                        <a:pt x="738" y="1318"/>
                      </a:lnTo>
                      <a:lnTo>
                        <a:pt x="1120" y="268"/>
                      </a:lnTo>
                      <a:lnTo>
                        <a:pt x="383" y="0"/>
                      </a:lnTo>
                      <a:lnTo>
                        <a:pt x="0" y="10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52" name="îṧļí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7E8DD62-6F0A-493B-90BB-06CE63E72645}"/>
                    </a:ext>
                  </a:extLst>
                </p:cNvPr>
                <p:cNvSpPr/>
                <p:nvPr/>
              </p:nvSpPr>
              <p:spPr bwMode="auto">
                <a:xfrm>
                  <a:off x="7842251" y="1817688"/>
                  <a:ext cx="868363" cy="355600"/>
                </a:xfrm>
                <a:custGeom>
                  <a:avLst/>
                  <a:gdLst>
                    <a:gd name="T0" fmla="*/ 0 w 547"/>
                    <a:gd name="T1" fmla="*/ 36 h 224"/>
                    <a:gd name="T2" fmla="*/ 532 w 547"/>
                    <a:gd name="T3" fmla="*/ 224 h 224"/>
                    <a:gd name="T4" fmla="*/ 547 w 547"/>
                    <a:gd name="T5" fmla="*/ 189 h 224"/>
                    <a:gd name="T6" fmla="*/ 12 w 547"/>
                    <a:gd name="T7" fmla="*/ 0 h 224"/>
                    <a:gd name="T8" fmla="*/ 0 w 547"/>
                    <a:gd name="T9" fmla="*/ 36 h 224"/>
                  </a:gdLst>
                  <a:ahLst/>
                  <a:cxnLst>
                    <a:cxn ang="0">
                      <a:pos x="T0" y="T1"/>
                    </a:cxn>
                    <a:cxn ang="0">
                      <a:pos x="T2" y="T3"/>
                    </a:cxn>
                    <a:cxn ang="0">
                      <a:pos x="T4" y="T5"/>
                    </a:cxn>
                    <a:cxn ang="0">
                      <a:pos x="T6" y="T7"/>
                    </a:cxn>
                    <a:cxn ang="0">
                      <a:pos x="T8" y="T9"/>
                    </a:cxn>
                  </a:cxnLst>
                  <a:rect l="0" t="0" r="r" b="b"/>
                  <a:pathLst>
                    <a:path w="547" h="224">
                      <a:moveTo>
                        <a:pt x="0" y="36"/>
                      </a:moveTo>
                      <a:lnTo>
                        <a:pt x="532" y="224"/>
                      </a:lnTo>
                      <a:lnTo>
                        <a:pt x="547" y="189"/>
                      </a:lnTo>
                      <a:lnTo>
                        <a:pt x="12" y="0"/>
                      </a:lnTo>
                      <a:lnTo>
                        <a:pt x="0" y="36"/>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92500" lnSpcReduction="10000"/>
                </a:bodyPr>
                <a:lstStyle/>
                <a:p>
                  <a:pPr algn="ctr"/>
                  <a:endParaRPr/>
                </a:p>
              </p:txBody>
            </p:sp>
            <p:sp>
              <p:nvSpPr>
                <p:cNvPr id="53" name="îšḻi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FC215BF-059F-48B7-BC01-6079995D3250}"/>
                    </a:ext>
                  </a:extLst>
                </p:cNvPr>
                <p:cNvSpPr/>
                <p:nvPr/>
              </p:nvSpPr>
              <p:spPr bwMode="auto">
                <a:xfrm>
                  <a:off x="8002588" y="2141538"/>
                  <a:ext cx="619125" cy="269875"/>
                </a:xfrm>
                <a:custGeom>
                  <a:avLst/>
                  <a:gdLst>
                    <a:gd name="T0" fmla="*/ 0 w 390"/>
                    <a:gd name="T1" fmla="*/ 37 h 170"/>
                    <a:gd name="T2" fmla="*/ 377 w 390"/>
                    <a:gd name="T3" fmla="*/ 170 h 170"/>
                    <a:gd name="T4" fmla="*/ 390 w 390"/>
                    <a:gd name="T5" fmla="*/ 136 h 170"/>
                    <a:gd name="T6" fmla="*/ 12 w 390"/>
                    <a:gd name="T7" fmla="*/ 0 h 170"/>
                    <a:gd name="T8" fmla="*/ 0 w 390"/>
                    <a:gd name="T9" fmla="*/ 37 h 170"/>
                  </a:gdLst>
                  <a:ahLst/>
                  <a:cxnLst>
                    <a:cxn ang="0">
                      <a:pos x="T0" y="T1"/>
                    </a:cxn>
                    <a:cxn ang="0">
                      <a:pos x="T2" y="T3"/>
                    </a:cxn>
                    <a:cxn ang="0">
                      <a:pos x="T4" y="T5"/>
                    </a:cxn>
                    <a:cxn ang="0">
                      <a:pos x="T6" y="T7"/>
                    </a:cxn>
                    <a:cxn ang="0">
                      <a:pos x="T8" y="T9"/>
                    </a:cxn>
                  </a:cxnLst>
                  <a:rect l="0" t="0" r="r" b="b"/>
                  <a:pathLst>
                    <a:path w="390" h="170">
                      <a:moveTo>
                        <a:pt x="0" y="37"/>
                      </a:moveTo>
                      <a:lnTo>
                        <a:pt x="377" y="170"/>
                      </a:lnTo>
                      <a:lnTo>
                        <a:pt x="390" y="136"/>
                      </a:lnTo>
                      <a:lnTo>
                        <a:pt x="12" y="0"/>
                      </a:lnTo>
                      <a:lnTo>
                        <a:pt x="0" y="37"/>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62500" lnSpcReduction="20000"/>
                </a:bodyPr>
                <a:lstStyle/>
                <a:p>
                  <a:pPr algn="ctr"/>
                  <a:endParaRPr/>
                </a:p>
              </p:txBody>
            </p:sp>
            <p:sp>
              <p:nvSpPr>
                <p:cNvPr id="54" name="iṥľ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4EEA916-8B1B-4DFE-B778-49E285DBFCC6}"/>
                    </a:ext>
                  </a:extLst>
                </p:cNvPr>
                <p:cNvSpPr/>
                <p:nvPr/>
              </p:nvSpPr>
              <p:spPr bwMode="auto">
                <a:xfrm>
                  <a:off x="7732713" y="2020888"/>
                  <a:ext cx="203200" cy="198438"/>
                </a:xfrm>
                <a:custGeom>
                  <a:avLst/>
                  <a:gdLst>
                    <a:gd name="T0" fmla="*/ 93 w 128"/>
                    <a:gd name="T1" fmla="*/ 125 h 125"/>
                    <a:gd name="T2" fmla="*/ 0 w 128"/>
                    <a:gd name="T3" fmla="*/ 93 h 125"/>
                    <a:gd name="T4" fmla="*/ 34 w 128"/>
                    <a:gd name="T5" fmla="*/ 0 h 125"/>
                    <a:gd name="T6" fmla="*/ 128 w 128"/>
                    <a:gd name="T7" fmla="*/ 34 h 125"/>
                    <a:gd name="T8" fmla="*/ 93 w 128"/>
                    <a:gd name="T9" fmla="*/ 125 h 125"/>
                    <a:gd name="T10" fmla="*/ 15 w 128"/>
                    <a:gd name="T11" fmla="*/ 86 h 125"/>
                    <a:gd name="T12" fmla="*/ 86 w 128"/>
                    <a:gd name="T13" fmla="*/ 113 h 125"/>
                    <a:gd name="T14" fmla="*/ 113 w 128"/>
                    <a:gd name="T15" fmla="*/ 39 h 125"/>
                    <a:gd name="T16" fmla="*/ 42 w 128"/>
                    <a:gd name="T17" fmla="*/ 14 h 125"/>
                    <a:gd name="T18" fmla="*/ 15 w 128"/>
                    <a:gd name="T19" fmla="*/ 8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5">
                      <a:moveTo>
                        <a:pt x="93" y="125"/>
                      </a:moveTo>
                      <a:lnTo>
                        <a:pt x="0" y="93"/>
                      </a:lnTo>
                      <a:lnTo>
                        <a:pt x="34" y="0"/>
                      </a:lnTo>
                      <a:lnTo>
                        <a:pt x="128" y="34"/>
                      </a:lnTo>
                      <a:lnTo>
                        <a:pt x="93" y="125"/>
                      </a:lnTo>
                      <a:close/>
                      <a:moveTo>
                        <a:pt x="15" y="86"/>
                      </a:moveTo>
                      <a:lnTo>
                        <a:pt x="86" y="113"/>
                      </a:lnTo>
                      <a:lnTo>
                        <a:pt x="113" y="39"/>
                      </a:lnTo>
                      <a:lnTo>
                        <a:pt x="42" y="14"/>
                      </a:lnTo>
                      <a:lnTo>
                        <a:pt x="15" y="86"/>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40000" lnSpcReduction="20000"/>
                </a:bodyPr>
                <a:lstStyle/>
                <a:p>
                  <a:pPr algn="ctr"/>
                  <a:endParaRPr/>
                </a:p>
              </p:txBody>
            </p:sp>
            <p:sp>
              <p:nvSpPr>
                <p:cNvPr id="55" name="íşḷ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6B262F3-D431-4D1E-B7EA-4E85287E2BFF}"/>
                    </a:ext>
                  </a:extLst>
                </p:cNvPr>
                <p:cNvSpPr/>
                <p:nvPr/>
              </p:nvSpPr>
              <p:spPr bwMode="auto">
                <a:xfrm>
                  <a:off x="7896226" y="2432051"/>
                  <a:ext cx="622300" cy="269875"/>
                </a:xfrm>
                <a:custGeom>
                  <a:avLst/>
                  <a:gdLst>
                    <a:gd name="T0" fmla="*/ 0 w 392"/>
                    <a:gd name="T1" fmla="*/ 36 h 170"/>
                    <a:gd name="T2" fmla="*/ 378 w 392"/>
                    <a:gd name="T3" fmla="*/ 170 h 170"/>
                    <a:gd name="T4" fmla="*/ 392 w 392"/>
                    <a:gd name="T5" fmla="*/ 133 h 170"/>
                    <a:gd name="T6" fmla="*/ 13 w 392"/>
                    <a:gd name="T7" fmla="*/ 0 h 170"/>
                    <a:gd name="T8" fmla="*/ 0 w 392"/>
                    <a:gd name="T9" fmla="*/ 36 h 170"/>
                  </a:gdLst>
                  <a:ahLst/>
                  <a:cxnLst>
                    <a:cxn ang="0">
                      <a:pos x="T0" y="T1"/>
                    </a:cxn>
                    <a:cxn ang="0">
                      <a:pos x="T2" y="T3"/>
                    </a:cxn>
                    <a:cxn ang="0">
                      <a:pos x="T4" y="T5"/>
                    </a:cxn>
                    <a:cxn ang="0">
                      <a:pos x="T6" y="T7"/>
                    </a:cxn>
                    <a:cxn ang="0">
                      <a:pos x="T8" y="T9"/>
                    </a:cxn>
                  </a:cxnLst>
                  <a:rect l="0" t="0" r="r" b="b"/>
                  <a:pathLst>
                    <a:path w="392" h="170">
                      <a:moveTo>
                        <a:pt x="0" y="36"/>
                      </a:moveTo>
                      <a:lnTo>
                        <a:pt x="378" y="170"/>
                      </a:lnTo>
                      <a:lnTo>
                        <a:pt x="392" y="133"/>
                      </a:lnTo>
                      <a:lnTo>
                        <a:pt x="13" y="0"/>
                      </a:lnTo>
                      <a:lnTo>
                        <a:pt x="0" y="36"/>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62500" lnSpcReduction="20000"/>
                </a:bodyPr>
                <a:lstStyle/>
                <a:p>
                  <a:pPr algn="ctr"/>
                  <a:endParaRPr/>
                </a:p>
              </p:txBody>
            </p:sp>
            <p:sp>
              <p:nvSpPr>
                <p:cNvPr id="56" name="íṧļ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46C05DA-7A3E-4367-9E6B-73E6F80F9DF4}"/>
                    </a:ext>
                  </a:extLst>
                </p:cNvPr>
                <p:cNvSpPr/>
                <p:nvPr/>
              </p:nvSpPr>
              <p:spPr bwMode="auto">
                <a:xfrm>
                  <a:off x="7631113" y="2309813"/>
                  <a:ext cx="198438" cy="200025"/>
                </a:xfrm>
                <a:custGeom>
                  <a:avLst/>
                  <a:gdLst>
                    <a:gd name="T0" fmla="*/ 91 w 125"/>
                    <a:gd name="T1" fmla="*/ 126 h 126"/>
                    <a:gd name="T2" fmla="*/ 0 w 125"/>
                    <a:gd name="T3" fmla="*/ 91 h 126"/>
                    <a:gd name="T4" fmla="*/ 32 w 125"/>
                    <a:gd name="T5" fmla="*/ 0 h 126"/>
                    <a:gd name="T6" fmla="*/ 125 w 125"/>
                    <a:gd name="T7" fmla="*/ 32 h 126"/>
                    <a:gd name="T8" fmla="*/ 91 w 125"/>
                    <a:gd name="T9" fmla="*/ 126 h 126"/>
                    <a:gd name="T10" fmla="*/ 12 w 125"/>
                    <a:gd name="T11" fmla="*/ 86 h 126"/>
                    <a:gd name="T12" fmla="*/ 86 w 125"/>
                    <a:gd name="T13" fmla="*/ 111 h 126"/>
                    <a:gd name="T14" fmla="*/ 111 w 125"/>
                    <a:gd name="T15" fmla="*/ 40 h 126"/>
                    <a:gd name="T16" fmla="*/ 39 w 125"/>
                    <a:gd name="T17" fmla="*/ 12 h 126"/>
                    <a:gd name="T18" fmla="*/ 12 w 125"/>
                    <a:gd name="T19" fmla="*/ 8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6">
                      <a:moveTo>
                        <a:pt x="91" y="126"/>
                      </a:moveTo>
                      <a:lnTo>
                        <a:pt x="0" y="91"/>
                      </a:lnTo>
                      <a:lnTo>
                        <a:pt x="32" y="0"/>
                      </a:lnTo>
                      <a:lnTo>
                        <a:pt x="125" y="32"/>
                      </a:lnTo>
                      <a:lnTo>
                        <a:pt x="91" y="126"/>
                      </a:lnTo>
                      <a:close/>
                      <a:moveTo>
                        <a:pt x="12" y="86"/>
                      </a:moveTo>
                      <a:lnTo>
                        <a:pt x="86" y="111"/>
                      </a:lnTo>
                      <a:lnTo>
                        <a:pt x="111" y="40"/>
                      </a:lnTo>
                      <a:lnTo>
                        <a:pt x="39" y="12"/>
                      </a:lnTo>
                      <a:lnTo>
                        <a:pt x="12" y="86"/>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40000" lnSpcReduction="20000"/>
                </a:bodyPr>
                <a:lstStyle/>
                <a:p>
                  <a:pPr algn="ctr"/>
                  <a:endParaRPr/>
                </a:p>
              </p:txBody>
            </p:sp>
            <p:sp>
              <p:nvSpPr>
                <p:cNvPr id="57" name="íSľ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C50A213-1278-4562-8C01-7B832113C38B}"/>
                    </a:ext>
                  </a:extLst>
                </p:cNvPr>
                <p:cNvSpPr/>
                <p:nvPr/>
              </p:nvSpPr>
              <p:spPr bwMode="auto">
                <a:xfrm>
                  <a:off x="7791451" y="2720976"/>
                  <a:ext cx="622300" cy="269875"/>
                </a:xfrm>
                <a:custGeom>
                  <a:avLst/>
                  <a:gdLst>
                    <a:gd name="T0" fmla="*/ 0 w 392"/>
                    <a:gd name="T1" fmla="*/ 34 h 170"/>
                    <a:gd name="T2" fmla="*/ 379 w 392"/>
                    <a:gd name="T3" fmla="*/ 170 h 170"/>
                    <a:gd name="T4" fmla="*/ 392 w 392"/>
                    <a:gd name="T5" fmla="*/ 133 h 170"/>
                    <a:gd name="T6" fmla="*/ 12 w 392"/>
                    <a:gd name="T7" fmla="*/ 0 h 170"/>
                    <a:gd name="T8" fmla="*/ 0 w 392"/>
                    <a:gd name="T9" fmla="*/ 34 h 170"/>
                  </a:gdLst>
                  <a:ahLst/>
                  <a:cxnLst>
                    <a:cxn ang="0">
                      <a:pos x="T0" y="T1"/>
                    </a:cxn>
                    <a:cxn ang="0">
                      <a:pos x="T2" y="T3"/>
                    </a:cxn>
                    <a:cxn ang="0">
                      <a:pos x="T4" y="T5"/>
                    </a:cxn>
                    <a:cxn ang="0">
                      <a:pos x="T6" y="T7"/>
                    </a:cxn>
                    <a:cxn ang="0">
                      <a:pos x="T8" y="T9"/>
                    </a:cxn>
                  </a:cxnLst>
                  <a:rect l="0" t="0" r="r" b="b"/>
                  <a:pathLst>
                    <a:path w="392" h="170">
                      <a:moveTo>
                        <a:pt x="0" y="34"/>
                      </a:moveTo>
                      <a:lnTo>
                        <a:pt x="379" y="170"/>
                      </a:lnTo>
                      <a:lnTo>
                        <a:pt x="392" y="133"/>
                      </a:lnTo>
                      <a:lnTo>
                        <a:pt x="12" y="0"/>
                      </a:lnTo>
                      <a:lnTo>
                        <a:pt x="0" y="34"/>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62500" lnSpcReduction="20000"/>
                </a:bodyPr>
                <a:lstStyle/>
                <a:p>
                  <a:pPr algn="ctr"/>
                  <a:endParaRPr/>
                </a:p>
              </p:txBody>
            </p:sp>
            <p:sp>
              <p:nvSpPr>
                <p:cNvPr id="58" name="íṥl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CD81CBF-2015-4AC2-B3FF-11642BB03233}"/>
                    </a:ext>
                  </a:extLst>
                </p:cNvPr>
                <p:cNvSpPr/>
                <p:nvPr/>
              </p:nvSpPr>
              <p:spPr bwMode="auto">
                <a:xfrm>
                  <a:off x="7524751" y="2595563"/>
                  <a:ext cx="200025" cy="200025"/>
                </a:xfrm>
                <a:custGeom>
                  <a:avLst/>
                  <a:gdLst>
                    <a:gd name="T0" fmla="*/ 91 w 126"/>
                    <a:gd name="T1" fmla="*/ 126 h 126"/>
                    <a:gd name="T2" fmla="*/ 0 w 126"/>
                    <a:gd name="T3" fmla="*/ 94 h 126"/>
                    <a:gd name="T4" fmla="*/ 32 w 126"/>
                    <a:gd name="T5" fmla="*/ 0 h 126"/>
                    <a:gd name="T6" fmla="*/ 126 w 126"/>
                    <a:gd name="T7" fmla="*/ 35 h 126"/>
                    <a:gd name="T8" fmla="*/ 91 w 126"/>
                    <a:gd name="T9" fmla="*/ 126 h 126"/>
                    <a:gd name="T10" fmla="*/ 12 w 126"/>
                    <a:gd name="T11" fmla="*/ 86 h 126"/>
                    <a:gd name="T12" fmla="*/ 86 w 126"/>
                    <a:gd name="T13" fmla="*/ 113 h 126"/>
                    <a:gd name="T14" fmla="*/ 111 w 126"/>
                    <a:gd name="T15" fmla="*/ 42 h 126"/>
                    <a:gd name="T16" fmla="*/ 39 w 126"/>
                    <a:gd name="T17" fmla="*/ 15 h 126"/>
                    <a:gd name="T18" fmla="*/ 12 w 126"/>
                    <a:gd name="T19" fmla="*/ 8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6">
                      <a:moveTo>
                        <a:pt x="91" y="126"/>
                      </a:moveTo>
                      <a:lnTo>
                        <a:pt x="0" y="94"/>
                      </a:lnTo>
                      <a:lnTo>
                        <a:pt x="32" y="0"/>
                      </a:lnTo>
                      <a:lnTo>
                        <a:pt x="126" y="35"/>
                      </a:lnTo>
                      <a:lnTo>
                        <a:pt x="91" y="126"/>
                      </a:lnTo>
                      <a:close/>
                      <a:moveTo>
                        <a:pt x="12" y="86"/>
                      </a:moveTo>
                      <a:lnTo>
                        <a:pt x="86" y="113"/>
                      </a:lnTo>
                      <a:lnTo>
                        <a:pt x="111" y="42"/>
                      </a:lnTo>
                      <a:lnTo>
                        <a:pt x="39" y="15"/>
                      </a:lnTo>
                      <a:lnTo>
                        <a:pt x="12" y="86"/>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40000" lnSpcReduction="20000"/>
                </a:bodyPr>
                <a:lstStyle/>
                <a:p>
                  <a:pPr algn="ctr"/>
                  <a:endParaRPr/>
                </a:p>
              </p:txBody>
            </p:sp>
            <p:sp>
              <p:nvSpPr>
                <p:cNvPr id="59" name="íŝļí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BBE1D1D-7B30-4D80-82E4-8C9B124595E7}"/>
                    </a:ext>
                  </a:extLst>
                </p:cNvPr>
                <p:cNvSpPr/>
                <p:nvPr/>
              </p:nvSpPr>
              <p:spPr bwMode="auto">
                <a:xfrm>
                  <a:off x="7685088" y="3006726"/>
                  <a:ext cx="622300" cy="269875"/>
                </a:xfrm>
                <a:custGeom>
                  <a:avLst/>
                  <a:gdLst>
                    <a:gd name="T0" fmla="*/ 0 w 392"/>
                    <a:gd name="T1" fmla="*/ 37 h 170"/>
                    <a:gd name="T2" fmla="*/ 380 w 392"/>
                    <a:gd name="T3" fmla="*/ 170 h 170"/>
                    <a:gd name="T4" fmla="*/ 392 w 392"/>
                    <a:gd name="T5" fmla="*/ 135 h 170"/>
                    <a:gd name="T6" fmla="*/ 12 w 392"/>
                    <a:gd name="T7" fmla="*/ 0 h 170"/>
                    <a:gd name="T8" fmla="*/ 0 w 392"/>
                    <a:gd name="T9" fmla="*/ 37 h 170"/>
                  </a:gdLst>
                  <a:ahLst/>
                  <a:cxnLst>
                    <a:cxn ang="0">
                      <a:pos x="T0" y="T1"/>
                    </a:cxn>
                    <a:cxn ang="0">
                      <a:pos x="T2" y="T3"/>
                    </a:cxn>
                    <a:cxn ang="0">
                      <a:pos x="T4" y="T5"/>
                    </a:cxn>
                    <a:cxn ang="0">
                      <a:pos x="T6" y="T7"/>
                    </a:cxn>
                    <a:cxn ang="0">
                      <a:pos x="T8" y="T9"/>
                    </a:cxn>
                  </a:cxnLst>
                  <a:rect l="0" t="0" r="r" b="b"/>
                  <a:pathLst>
                    <a:path w="392" h="170">
                      <a:moveTo>
                        <a:pt x="0" y="37"/>
                      </a:moveTo>
                      <a:lnTo>
                        <a:pt x="380" y="170"/>
                      </a:lnTo>
                      <a:lnTo>
                        <a:pt x="392" y="135"/>
                      </a:lnTo>
                      <a:lnTo>
                        <a:pt x="12" y="0"/>
                      </a:lnTo>
                      <a:lnTo>
                        <a:pt x="0" y="37"/>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62500" lnSpcReduction="20000"/>
                </a:bodyPr>
                <a:lstStyle/>
                <a:p>
                  <a:pPr algn="ctr"/>
                  <a:endParaRPr/>
                </a:p>
              </p:txBody>
            </p:sp>
            <p:sp>
              <p:nvSpPr>
                <p:cNvPr id="60" name="ïṣlí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75E14DB-917D-4636-A328-B7CA0900F4D9}"/>
                    </a:ext>
                  </a:extLst>
                </p:cNvPr>
                <p:cNvSpPr/>
                <p:nvPr/>
              </p:nvSpPr>
              <p:spPr bwMode="auto">
                <a:xfrm>
                  <a:off x="7418388" y="2884488"/>
                  <a:ext cx="200025" cy="200025"/>
                </a:xfrm>
                <a:custGeom>
                  <a:avLst/>
                  <a:gdLst>
                    <a:gd name="T0" fmla="*/ 92 w 126"/>
                    <a:gd name="T1" fmla="*/ 126 h 126"/>
                    <a:gd name="T2" fmla="*/ 0 w 126"/>
                    <a:gd name="T3" fmla="*/ 92 h 126"/>
                    <a:gd name="T4" fmla="*/ 35 w 126"/>
                    <a:gd name="T5" fmla="*/ 0 h 126"/>
                    <a:gd name="T6" fmla="*/ 126 w 126"/>
                    <a:gd name="T7" fmla="*/ 35 h 126"/>
                    <a:gd name="T8" fmla="*/ 92 w 126"/>
                    <a:gd name="T9" fmla="*/ 126 h 126"/>
                    <a:gd name="T10" fmla="*/ 13 w 126"/>
                    <a:gd name="T11" fmla="*/ 87 h 126"/>
                    <a:gd name="T12" fmla="*/ 87 w 126"/>
                    <a:gd name="T13" fmla="*/ 114 h 126"/>
                    <a:gd name="T14" fmla="*/ 114 w 126"/>
                    <a:gd name="T15" fmla="*/ 40 h 126"/>
                    <a:gd name="T16" fmla="*/ 40 w 126"/>
                    <a:gd name="T17" fmla="*/ 13 h 126"/>
                    <a:gd name="T18" fmla="*/ 13 w 126"/>
                    <a:gd name="T19" fmla="*/ 8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6">
                      <a:moveTo>
                        <a:pt x="92" y="126"/>
                      </a:moveTo>
                      <a:lnTo>
                        <a:pt x="0" y="92"/>
                      </a:lnTo>
                      <a:lnTo>
                        <a:pt x="35" y="0"/>
                      </a:lnTo>
                      <a:lnTo>
                        <a:pt x="126" y="35"/>
                      </a:lnTo>
                      <a:lnTo>
                        <a:pt x="92" y="126"/>
                      </a:lnTo>
                      <a:close/>
                      <a:moveTo>
                        <a:pt x="13" y="87"/>
                      </a:moveTo>
                      <a:lnTo>
                        <a:pt x="87" y="114"/>
                      </a:lnTo>
                      <a:lnTo>
                        <a:pt x="114" y="40"/>
                      </a:lnTo>
                      <a:lnTo>
                        <a:pt x="40" y="13"/>
                      </a:lnTo>
                      <a:lnTo>
                        <a:pt x="13" y="87"/>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40000" lnSpcReduction="20000"/>
                </a:bodyPr>
                <a:lstStyle/>
                <a:p>
                  <a:pPr algn="ctr"/>
                  <a:endParaRPr/>
                </a:p>
              </p:txBody>
            </p:sp>
            <p:sp>
              <p:nvSpPr>
                <p:cNvPr id="61" name="íṡl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E8A21E1-67E5-43CF-91CB-68CE24045DFA}"/>
                    </a:ext>
                  </a:extLst>
                </p:cNvPr>
                <p:cNvSpPr/>
                <p:nvPr/>
              </p:nvSpPr>
              <p:spPr bwMode="auto">
                <a:xfrm>
                  <a:off x="7767638" y="2020888"/>
                  <a:ext cx="269875" cy="139700"/>
                </a:xfrm>
                <a:custGeom>
                  <a:avLst/>
                  <a:gdLst>
                    <a:gd name="T0" fmla="*/ 30 w 170"/>
                    <a:gd name="T1" fmla="*/ 88 h 88"/>
                    <a:gd name="T2" fmla="*/ 0 w 170"/>
                    <a:gd name="T3" fmla="*/ 5 h 88"/>
                    <a:gd name="T4" fmla="*/ 15 w 170"/>
                    <a:gd name="T5" fmla="*/ 0 h 88"/>
                    <a:gd name="T6" fmla="*/ 39 w 170"/>
                    <a:gd name="T7" fmla="*/ 66 h 88"/>
                    <a:gd name="T8" fmla="*/ 165 w 170"/>
                    <a:gd name="T9" fmla="*/ 14 h 88"/>
                    <a:gd name="T10" fmla="*/ 170 w 170"/>
                    <a:gd name="T11" fmla="*/ 32 h 88"/>
                    <a:gd name="T12" fmla="*/ 30 w 170"/>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70" h="88">
                      <a:moveTo>
                        <a:pt x="30" y="88"/>
                      </a:moveTo>
                      <a:lnTo>
                        <a:pt x="0" y="5"/>
                      </a:lnTo>
                      <a:lnTo>
                        <a:pt x="15" y="0"/>
                      </a:lnTo>
                      <a:lnTo>
                        <a:pt x="39" y="66"/>
                      </a:lnTo>
                      <a:lnTo>
                        <a:pt x="165" y="14"/>
                      </a:lnTo>
                      <a:lnTo>
                        <a:pt x="170" y="32"/>
                      </a:lnTo>
                      <a:lnTo>
                        <a:pt x="30" y="88"/>
                      </a:lnTo>
                      <a:close/>
                    </a:path>
                  </a:pathLst>
                </a:custGeom>
                <a:solidFill>
                  <a:srgbClr val="34BF6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2" name="íṡļi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E557471-A77E-4D33-B0E2-B7EAE176394D}"/>
                    </a:ext>
                  </a:extLst>
                </p:cNvPr>
                <p:cNvSpPr/>
                <p:nvPr/>
              </p:nvSpPr>
              <p:spPr bwMode="auto">
                <a:xfrm>
                  <a:off x="7661276" y="2306638"/>
                  <a:ext cx="274638" cy="139700"/>
                </a:xfrm>
                <a:custGeom>
                  <a:avLst/>
                  <a:gdLst>
                    <a:gd name="T0" fmla="*/ 30 w 173"/>
                    <a:gd name="T1" fmla="*/ 88 h 88"/>
                    <a:gd name="T2" fmla="*/ 0 w 173"/>
                    <a:gd name="T3" fmla="*/ 5 h 88"/>
                    <a:gd name="T4" fmla="*/ 18 w 173"/>
                    <a:gd name="T5" fmla="*/ 0 h 88"/>
                    <a:gd name="T6" fmla="*/ 40 w 173"/>
                    <a:gd name="T7" fmla="*/ 66 h 88"/>
                    <a:gd name="T8" fmla="*/ 166 w 173"/>
                    <a:gd name="T9" fmla="*/ 17 h 88"/>
                    <a:gd name="T10" fmla="*/ 173 w 173"/>
                    <a:gd name="T11" fmla="*/ 32 h 88"/>
                    <a:gd name="T12" fmla="*/ 30 w 173"/>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173" h="88">
                      <a:moveTo>
                        <a:pt x="30" y="88"/>
                      </a:moveTo>
                      <a:lnTo>
                        <a:pt x="0" y="5"/>
                      </a:lnTo>
                      <a:lnTo>
                        <a:pt x="18" y="0"/>
                      </a:lnTo>
                      <a:lnTo>
                        <a:pt x="40" y="66"/>
                      </a:lnTo>
                      <a:lnTo>
                        <a:pt x="166" y="17"/>
                      </a:lnTo>
                      <a:lnTo>
                        <a:pt x="173" y="32"/>
                      </a:lnTo>
                      <a:lnTo>
                        <a:pt x="30" y="88"/>
                      </a:lnTo>
                      <a:close/>
                    </a:path>
                  </a:pathLst>
                </a:custGeom>
                <a:solidFill>
                  <a:srgbClr val="34BF6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3" name="iśḷ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C644775-D810-4C2D-9928-181B20E33D70}"/>
                    </a:ext>
                  </a:extLst>
                </p:cNvPr>
                <p:cNvSpPr/>
                <p:nvPr/>
              </p:nvSpPr>
              <p:spPr bwMode="auto">
                <a:xfrm>
                  <a:off x="7556501" y="2595563"/>
                  <a:ext cx="273050" cy="136525"/>
                </a:xfrm>
                <a:custGeom>
                  <a:avLst/>
                  <a:gdLst>
                    <a:gd name="T0" fmla="*/ 29 w 172"/>
                    <a:gd name="T1" fmla="*/ 86 h 86"/>
                    <a:gd name="T2" fmla="*/ 0 w 172"/>
                    <a:gd name="T3" fmla="*/ 5 h 86"/>
                    <a:gd name="T4" fmla="*/ 17 w 172"/>
                    <a:gd name="T5" fmla="*/ 0 h 86"/>
                    <a:gd name="T6" fmla="*/ 39 w 172"/>
                    <a:gd name="T7" fmla="*/ 64 h 86"/>
                    <a:gd name="T8" fmla="*/ 165 w 172"/>
                    <a:gd name="T9" fmla="*/ 15 h 86"/>
                    <a:gd name="T10" fmla="*/ 172 w 172"/>
                    <a:gd name="T11" fmla="*/ 30 h 86"/>
                    <a:gd name="T12" fmla="*/ 29 w 172"/>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72" h="86">
                      <a:moveTo>
                        <a:pt x="29" y="86"/>
                      </a:moveTo>
                      <a:lnTo>
                        <a:pt x="0" y="5"/>
                      </a:lnTo>
                      <a:lnTo>
                        <a:pt x="17" y="0"/>
                      </a:lnTo>
                      <a:lnTo>
                        <a:pt x="39" y="64"/>
                      </a:lnTo>
                      <a:lnTo>
                        <a:pt x="165" y="15"/>
                      </a:lnTo>
                      <a:lnTo>
                        <a:pt x="172" y="30"/>
                      </a:lnTo>
                      <a:lnTo>
                        <a:pt x="29" y="86"/>
                      </a:lnTo>
                      <a:close/>
                    </a:path>
                  </a:pathLst>
                </a:custGeom>
                <a:solidFill>
                  <a:srgbClr val="34BF6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4" name="ïṩḷï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4DF7240-204C-41CD-8A72-E89B285BA0A8}"/>
                    </a:ext>
                  </a:extLst>
                </p:cNvPr>
                <p:cNvSpPr/>
                <p:nvPr/>
              </p:nvSpPr>
              <p:spPr bwMode="auto">
                <a:xfrm>
                  <a:off x="7454901" y="2881313"/>
                  <a:ext cx="269875" cy="141288"/>
                </a:xfrm>
                <a:custGeom>
                  <a:avLst/>
                  <a:gdLst>
                    <a:gd name="T0" fmla="*/ 29 w 170"/>
                    <a:gd name="T1" fmla="*/ 89 h 89"/>
                    <a:gd name="T2" fmla="*/ 0 w 170"/>
                    <a:gd name="T3" fmla="*/ 5 h 89"/>
                    <a:gd name="T4" fmla="*/ 14 w 170"/>
                    <a:gd name="T5" fmla="*/ 0 h 89"/>
                    <a:gd name="T6" fmla="*/ 39 w 170"/>
                    <a:gd name="T7" fmla="*/ 67 h 89"/>
                    <a:gd name="T8" fmla="*/ 165 w 170"/>
                    <a:gd name="T9" fmla="*/ 15 h 89"/>
                    <a:gd name="T10" fmla="*/ 170 w 170"/>
                    <a:gd name="T11" fmla="*/ 32 h 89"/>
                    <a:gd name="T12" fmla="*/ 29 w 170"/>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170" h="89">
                      <a:moveTo>
                        <a:pt x="29" y="89"/>
                      </a:moveTo>
                      <a:lnTo>
                        <a:pt x="0" y="5"/>
                      </a:lnTo>
                      <a:lnTo>
                        <a:pt x="14" y="0"/>
                      </a:lnTo>
                      <a:lnTo>
                        <a:pt x="39" y="67"/>
                      </a:lnTo>
                      <a:lnTo>
                        <a:pt x="165" y="15"/>
                      </a:lnTo>
                      <a:lnTo>
                        <a:pt x="170" y="32"/>
                      </a:lnTo>
                      <a:lnTo>
                        <a:pt x="29" y="89"/>
                      </a:lnTo>
                      <a:close/>
                    </a:path>
                  </a:pathLst>
                </a:custGeom>
                <a:solidFill>
                  <a:srgbClr val="34BF6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5" name="îsľ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FE08751-A758-432E-A4CD-1EB79E4D4DF9}"/>
                    </a:ext>
                  </a:extLst>
                </p:cNvPr>
                <p:cNvSpPr/>
                <p:nvPr/>
              </p:nvSpPr>
              <p:spPr bwMode="auto">
                <a:xfrm>
                  <a:off x="4662488" y="2943226"/>
                  <a:ext cx="3848100" cy="2524125"/>
                </a:xfrm>
                <a:custGeom>
                  <a:avLst/>
                  <a:gdLst>
                    <a:gd name="T0" fmla="*/ 950 w 983"/>
                    <a:gd name="T1" fmla="*/ 645 h 645"/>
                    <a:gd name="T2" fmla="*/ 33 w 983"/>
                    <a:gd name="T3" fmla="*/ 645 h 645"/>
                    <a:gd name="T4" fmla="*/ 0 w 983"/>
                    <a:gd name="T5" fmla="*/ 612 h 645"/>
                    <a:gd name="T6" fmla="*/ 0 w 983"/>
                    <a:gd name="T7" fmla="*/ 33 h 645"/>
                    <a:gd name="T8" fmla="*/ 33 w 983"/>
                    <a:gd name="T9" fmla="*/ 0 h 645"/>
                    <a:gd name="T10" fmla="*/ 950 w 983"/>
                    <a:gd name="T11" fmla="*/ 0 h 645"/>
                    <a:gd name="T12" fmla="*/ 983 w 983"/>
                    <a:gd name="T13" fmla="*/ 33 h 645"/>
                    <a:gd name="T14" fmla="*/ 983 w 983"/>
                    <a:gd name="T15" fmla="*/ 612 h 645"/>
                    <a:gd name="T16" fmla="*/ 950 w 983"/>
                    <a:gd name="T17"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3" h="645">
                      <a:moveTo>
                        <a:pt x="950" y="645"/>
                      </a:moveTo>
                      <a:cubicBezTo>
                        <a:pt x="33" y="645"/>
                        <a:pt x="33" y="645"/>
                        <a:pt x="33" y="645"/>
                      </a:cubicBezTo>
                      <a:cubicBezTo>
                        <a:pt x="15" y="645"/>
                        <a:pt x="0" y="630"/>
                        <a:pt x="0" y="612"/>
                      </a:cubicBezTo>
                      <a:cubicBezTo>
                        <a:pt x="0" y="33"/>
                        <a:pt x="0" y="33"/>
                        <a:pt x="0" y="33"/>
                      </a:cubicBezTo>
                      <a:cubicBezTo>
                        <a:pt x="0" y="15"/>
                        <a:pt x="15" y="0"/>
                        <a:pt x="33" y="0"/>
                      </a:cubicBezTo>
                      <a:cubicBezTo>
                        <a:pt x="950" y="0"/>
                        <a:pt x="950" y="0"/>
                        <a:pt x="950" y="0"/>
                      </a:cubicBezTo>
                      <a:cubicBezTo>
                        <a:pt x="968" y="0"/>
                        <a:pt x="983" y="15"/>
                        <a:pt x="983" y="33"/>
                      </a:cubicBezTo>
                      <a:cubicBezTo>
                        <a:pt x="983" y="612"/>
                        <a:pt x="983" y="612"/>
                        <a:pt x="983" y="612"/>
                      </a:cubicBezTo>
                      <a:cubicBezTo>
                        <a:pt x="983" y="630"/>
                        <a:pt x="968" y="645"/>
                        <a:pt x="950" y="645"/>
                      </a:cubicBezTo>
                    </a:path>
                  </a:pathLst>
                </a:custGeom>
                <a:solidFill>
                  <a:srgbClr val="303637"/>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66" name="îšḻ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D205FA5-6089-4E00-B949-364E5D2D5267}"/>
                    </a:ext>
                  </a:extLst>
                </p:cNvPr>
                <p:cNvSpPr/>
                <p:nvPr/>
              </p:nvSpPr>
              <p:spPr bwMode="auto">
                <a:xfrm>
                  <a:off x="4764088" y="3068638"/>
                  <a:ext cx="3644900" cy="2273300"/>
                </a:xfrm>
                <a:custGeom>
                  <a:avLst/>
                  <a:gdLst>
                    <a:gd name="T0" fmla="*/ 900 w 931"/>
                    <a:gd name="T1" fmla="*/ 581 h 581"/>
                    <a:gd name="T2" fmla="*/ 32 w 931"/>
                    <a:gd name="T3" fmla="*/ 581 h 581"/>
                    <a:gd name="T4" fmla="*/ 0 w 931"/>
                    <a:gd name="T5" fmla="*/ 551 h 581"/>
                    <a:gd name="T6" fmla="*/ 0 w 931"/>
                    <a:gd name="T7" fmla="*/ 29 h 581"/>
                    <a:gd name="T8" fmla="*/ 32 w 931"/>
                    <a:gd name="T9" fmla="*/ 0 h 581"/>
                    <a:gd name="T10" fmla="*/ 900 w 931"/>
                    <a:gd name="T11" fmla="*/ 0 h 581"/>
                    <a:gd name="T12" fmla="*/ 931 w 931"/>
                    <a:gd name="T13" fmla="*/ 29 h 581"/>
                    <a:gd name="T14" fmla="*/ 931 w 931"/>
                    <a:gd name="T15" fmla="*/ 551 h 581"/>
                    <a:gd name="T16" fmla="*/ 900 w 931"/>
                    <a:gd name="T17" fmla="*/ 581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1" h="581">
                      <a:moveTo>
                        <a:pt x="900" y="581"/>
                      </a:moveTo>
                      <a:cubicBezTo>
                        <a:pt x="32" y="581"/>
                        <a:pt x="32" y="581"/>
                        <a:pt x="32" y="581"/>
                      </a:cubicBezTo>
                      <a:cubicBezTo>
                        <a:pt x="14" y="581"/>
                        <a:pt x="0" y="568"/>
                        <a:pt x="0" y="551"/>
                      </a:cubicBezTo>
                      <a:cubicBezTo>
                        <a:pt x="0" y="29"/>
                        <a:pt x="0" y="29"/>
                        <a:pt x="0" y="29"/>
                      </a:cubicBezTo>
                      <a:cubicBezTo>
                        <a:pt x="0" y="13"/>
                        <a:pt x="14" y="0"/>
                        <a:pt x="32" y="0"/>
                      </a:cubicBezTo>
                      <a:cubicBezTo>
                        <a:pt x="900" y="0"/>
                        <a:pt x="900" y="0"/>
                        <a:pt x="900" y="0"/>
                      </a:cubicBezTo>
                      <a:cubicBezTo>
                        <a:pt x="917" y="0"/>
                        <a:pt x="931" y="13"/>
                        <a:pt x="931" y="29"/>
                      </a:cubicBezTo>
                      <a:cubicBezTo>
                        <a:pt x="931" y="551"/>
                        <a:pt x="931" y="551"/>
                        <a:pt x="931" y="551"/>
                      </a:cubicBezTo>
                      <a:cubicBezTo>
                        <a:pt x="931" y="568"/>
                        <a:pt x="917" y="581"/>
                        <a:pt x="900" y="581"/>
                      </a:cubicBezTo>
                    </a:path>
                  </a:pathLst>
                </a:custGeom>
                <a:solidFill>
                  <a:srgbClr val="55B6F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67" name="isḷí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76EE186-FFF2-472A-B877-17847FDF2EA4}"/>
                    </a:ext>
                  </a:extLst>
                </p:cNvPr>
                <p:cNvSpPr/>
                <p:nvPr/>
              </p:nvSpPr>
              <p:spPr bwMode="auto">
                <a:xfrm>
                  <a:off x="4397376" y="5397501"/>
                  <a:ext cx="4379913" cy="16033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68" name="íśḻï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DD914DC-C1A5-4C3B-8782-1F3C0EA863AD}"/>
                    </a:ext>
                  </a:extLst>
                </p:cNvPr>
                <p:cNvSpPr/>
                <p:nvPr/>
              </p:nvSpPr>
              <p:spPr bwMode="auto">
                <a:xfrm>
                  <a:off x="4397376" y="5557838"/>
                  <a:ext cx="4379913" cy="106363"/>
                </a:xfrm>
                <a:custGeom>
                  <a:avLst/>
                  <a:gdLst>
                    <a:gd name="T0" fmla="*/ 560 w 1119"/>
                    <a:gd name="T1" fmla="*/ 0 h 27"/>
                    <a:gd name="T2" fmla="*/ 526 w 1119"/>
                    <a:gd name="T3" fmla="*/ 0 h 27"/>
                    <a:gd name="T4" fmla="*/ 0 w 1119"/>
                    <a:gd name="T5" fmla="*/ 0 h 27"/>
                    <a:gd name="T6" fmla="*/ 23 w 1119"/>
                    <a:gd name="T7" fmla="*/ 7 h 27"/>
                    <a:gd name="T8" fmla="*/ 157 w 1119"/>
                    <a:gd name="T9" fmla="*/ 27 h 27"/>
                    <a:gd name="T10" fmla="*/ 526 w 1119"/>
                    <a:gd name="T11" fmla="*/ 27 h 27"/>
                    <a:gd name="T12" fmla="*/ 560 w 1119"/>
                    <a:gd name="T13" fmla="*/ 27 h 27"/>
                    <a:gd name="T14" fmla="*/ 962 w 1119"/>
                    <a:gd name="T15" fmla="*/ 27 h 27"/>
                    <a:gd name="T16" fmla="*/ 1096 w 1119"/>
                    <a:gd name="T17" fmla="*/ 7 h 27"/>
                    <a:gd name="T18" fmla="*/ 1119 w 1119"/>
                    <a:gd name="T19" fmla="*/ 0 h 27"/>
                    <a:gd name="T20" fmla="*/ 560 w 1119"/>
                    <a:gd name="T2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9" h="27">
                      <a:moveTo>
                        <a:pt x="560" y="0"/>
                      </a:moveTo>
                      <a:cubicBezTo>
                        <a:pt x="526" y="0"/>
                        <a:pt x="526" y="0"/>
                        <a:pt x="526" y="0"/>
                      </a:cubicBezTo>
                      <a:cubicBezTo>
                        <a:pt x="0" y="0"/>
                        <a:pt x="0" y="0"/>
                        <a:pt x="0" y="0"/>
                      </a:cubicBezTo>
                      <a:cubicBezTo>
                        <a:pt x="23" y="7"/>
                        <a:pt x="23" y="7"/>
                        <a:pt x="23" y="7"/>
                      </a:cubicBezTo>
                      <a:cubicBezTo>
                        <a:pt x="63" y="20"/>
                        <a:pt x="110" y="27"/>
                        <a:pt x="157" y="27"/>
                      </a:cubicBezTo>
                      <a:cubicBezTo>
                        <a:pt x="526" y="27"/>
                        <a:pt x="526" y="27"/>
                        <a:pt x="526" y="27"/>
                      </a:cubicBezTo>
                      <a:cubicBezTo>
                        <a:pt x="560" y="27"/>
                        <a:pt x="560" y="27"/>
                        <a:pt x="560" y="27"/>
                      </a:cubicBezTo>
                      <a:cubicBezTo>
                        <a:pt x="962" y="27"/>
                        <a:pt x="962" y="27"/>
                        <a:pt x="962" y="27"/>
                      </a:cubicBezTo>
                      <a:cubicBezTo>
                        <a:pt x="1010" y="27"/>
                        <a:pt x="1056" y="20"/>
                        <a:pt x="1096" y="7"/>
                      </a:cubicBezTo>
                      <a:cubicBezTo>
                        <a:pt x="1119" y="0"/>
                        <a:pt x="1119" y="0"/>
                        <a:pt x="1119" y="0"/>
                      </a:cubicBezTo>
                      <a:lnTo>
                        <a:pt x="560" y="0"/>
                      </a:lnTo>
                      <a:close/>
                    </a:path>
                  </a:pathLst>
                </a:custGeom>
                <a:solidFill>
                  <a:srgbClr val="CCCDC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69" name="ïṧľ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E4B1CFE-7779-44A4-A153-76A103D9C768}"/>
                    </a:ext>
                  </a:extLst>
                </p:cNvPr>
                <p:cNvSpPr/>
                <p:nvPr/>
              </p:nvSpPr>
              <p:spPr bwMode="auto">
                <a:xfrm>
                  <a:off x="5011738" y="2709863"/>
                  <a:ext cx="3151188" cy="2632075"/>
                </a:xfrm>
                <a:prstGeom prst="rect">
                  <a:avLst/>
                </a:prstGeom>
                <a:solidFill>
                  <a:srgbClr val="F9FAF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70" name="ïśḷí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CE5B26A-5E87-4BFD-9FF0-018FA485B099}"/>
                    </a:ext>
                  </a:extLst>
                </p:cNvPr>
                <p:cNvSpPr/>
                <p:nvPr/>
              </p:nvSpPr>
              <p:spPr bwMode="auto">
                <a:xfrm>
                  <a:off x="5011738" y="2709863"/>
                  <a:ext cx="3151188"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p>
                  <a:pPr algn="ctr"/>
                  <a:endParaRPr/>
                </a:p>
              </p:txBody>
            </p:sp>
            <p:sp>
              <p:nvSpPr>
                <p:cNvPr id="71" name="îś1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79954BE-F658-4411-9C7C-7C91CD44784B}"/>
                    </a:ext>
                  </a:extLst>
                </p:cNvPr>
                <p:cNvSpPr/>
                <p:nvPr/>
              </p:nvSpPr>
              <p:spPr bwMode="auto">
                <a:xfrm>
                  <a:off x="5011738" y="2709863"/>
                  <a:ext cx="3151188" cy="238125"/>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55000" lnSpcReduction="20000"/>
                </a:bodyPr>
                <a:lstStyle/>
                <a:p>
                  <a:pPr algn="ctr"/>
                  <a:endParaRPr/>
                </a:p>
              </p:txBody>
            </p:sp>
            <p:sp>
              <p:nvSpPr>
                <p:cNvPr id="72" name="i$ḷí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DB81900-A533-4E8D-96F5-B4D8CF8409EB}"/>
                    </a:ext>
                  </a:extLst>
                </p:cNvPr>
                <p:cNvSpPr/>
                <p:nvPr/>
              </p:nvSpPr>
              <p:spPr bwMode="auto">
                <a:xfrm>
                  <a:off x="7693026" y="2779713"/>
                  <a:ext cx="82550" cy="82550"/>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73" name="íṥḻ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1D156F6-4EF7-4831-957A-ED3781AF52BD}"/>
                    </a:ext>
                  </a:extLst>
                </p:cNvPr>
                <p:cNvSpPr/>
                <p:nvPr/>
              </p:nvSpPr>
              <p:spPr bwMode="auto">
                <a:xfrm>
                  <a:off x="7866063" y="2779713"/>
                  <a:ext cx="85725" cy="82550"/>
                </a:xfrm>
                <a:prstGeom prst="ellipse">
                  <a:avLst/>
                </a:prstGeom>
                <a:solidFill>
                  <a:srgbClr val="F06359"/>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74" name="ïṧḻi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316E753-A566-446F-942E-82C18707912C}"/>
                    </a:ext>
                  </a:extLst>
                </p:cNvPr>
                <p:cNvSpPr/>
                <p:nvPr/>
              </p:nvSpPr>
              <p:spPr bwMode="auto">
                <a:xfrm>
                  <a:off x="7521576" y="2779713"/>
                  <a:ext cx="80963" cy="82550"/>
                </a:xfrm>
                <a:prstGeom prst="ellipse">
                  <a:avLst/>
                </a:pr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75" name="í$l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7BC4229-A0AE-45FE-B3F7-19BAB8183264}"/>
                    </a:ext>
                  </a:extLst>
                </p:cNvPr>
                <p:cNvSpPr/>
                <p:nvPr/>
              </p:nvSpPr>
              <p:spPr bwMode="auto">
                <a:xfrm>
                  <a:off x="6296026" y="3311526"/>
                  <a:ext cx="582613" cy="582613"/>
                </a:xfrm>
                <a:prstGeom prst="ellipse">
                  <a:avLst/>
                </a:prstGeom>
                <a:solidFill>
                  <a:srgbClr val="F3F1EF"/>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a:bodyPr>
                <a:lstStyle/>
                <a:p>
                  <a:pPr algn="ctr"/>
                  <a:endParaRPr/>
                </a:p>
              </p:txBody>
            </p:sp>
            <p:sp>
              <p:nvSpPr>
                <p:cNvPr id="76" name="îṥľï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60036BC-CE23-4A0F-8C55-31A0921BF686}"/>
                    </a:ext>
                  </a:extLst>
                </p:cNvPr>
                <p:cNvSpPr/>
                <p:nvPr/>
              </p:nvSpPr>
              <p:spPr bwMode="auto">
                <a:xfrm>
                  <a:off x="6440488" y="3741738"/>
                  <a:ext cx="296863" cy="165100"/>
                </a:xfrm>
                <a:custGeom>
                  <a:avLst/>
                  <a:gdLst>
                    <a:gd name="T0" fmla="*/ 48 w 76"/>
                    <a:gd name="T1" fmla="*/ 1 h 42"/>
                    <a:gd name="T2" fmla="*/ 60 w 76"/>
                    <a:gd name="T3" fmla="*/ 4 h 42"/>
                    <a:gd name="T4" fmla="*/ 76 w 76"/>
                    <a:gd name="T5" fmla="*/ 24 h 42"/>
                    <a:gd name="T6" fmla="*/ 76 w 76"/>
                    <a:gd name="T7" fmla="*/ 42 h 42"/>
                    <a:gd name="T8" fmla="*/ 38 w 76"/>
                    <a:gd name="T9" fmla="*/ 42 h 42"/>
                    <a:gd name="T10" fmla="*/ 0 w 76"/>
                    <a:gd name="T11" fmla="*/ 42 h 42"/>
                    <a:gd name="T12" fmla="*/ 0 w 76"/>
                    <a:gd name="T13" fmla="*/ 24 h 42"/>
                    <a:gd name="T14" fmla="*/ 16 w 76"/>
                    <a:gd name="T15" fmla="*/ 4 h 42"/>
                    <a:gd name="T16" fmla="*/ 27 w 76"/>
                    <a:gd name="T17" fmla="*/ 1 h 42"/>
                    <a:gd name="T18" fmla="*/ 34 w 76"/>
                    <a:gd name="T19" fmla="*/ 0 h 42"/>
                    <a:gd name="T20" fmla="*/ 43 w 76"/>
                    <a:gd name="T21" fmla="*/ 0 h 42"/>
                    <a:gd name="T22" fmla="*/ 48 w 76"/>
                    <a:gd name="T23"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2">
                      <a:moveTo>
                        <a:pt x="48" y="1"/>
                      </a:moveTo>
                      <a:cubicBezTo>
                        <a:pt x="60" y="4"/>
                        <a:pt x="60" y="4"/>
                        <a:pt x="60" y="4"/>
                      </a:cubicBezTo>
                      <a:cubicBezTo>
                        <a:pt x="69" y="6"/>
                        <a:pt x="76" y="14"/>
                        <a:pt x="76" y="24"/>
                      </a:cubicBezTo>
                      <a:cubicBezTo>
                        <a:pt x="76" y="42"/>
                        <a:pt x="76" y="42"/>
                        <a:pt x="76" y="42"/>
                      </a:cubicBezTo>
                      <a:cubicBezTo>
                        <a:pt x="38" y="42"/>
                        <a:pt x="38" y="42"/>
                        <a:pt x="38" y="42"/>
                      </a:cubicBezTo>
                      <a:cubicBezTo>
                        <a:pt x="0" y="42"/>
                        <a:pt x="0" y="42"/>
                        <a:pt x="0" y="42"/>
                      </a:cubicBezTo>
                      <a:cubicBezTo>
                        <a:pt x="0" y="24"/>
                        <a:pt x="0" y="24"/>
                        <a:pt x="0" y="24"/>
                      </a:cubicBezTo>
                      <a:cubicBezTo>
                        <a:pt x="0" y="14"/>
                        <a:pt x="6" y="6"/>
                        <a:pt x="16" y="4"/>
                      </a:cubicBezTo>
                      <a:cubicBezTo>
                        <a:pt x="27" y="1"/>
                        <a:pt x="27" y="1"/>
                        <a:pt x="27" y="1"/>
                      </a:cubicBezTo>
                      <a:cubicBezTo>
                        <a:pt x="34" y="0"/>
                        <a:pt x="34" y="0"/>
                        <a:pt x="34" y="0"/>
                      </a:cubicBezTo>
                      <a:cubicBezTo>
                        <a:pt x="43" y="0"/>
                        <a:pt x="43" y="0"/>
                        <a:pt x="43" y="0"/>
                      </a:cubicBezTo>
                      <a:lnTo>
                        <a:pt x="48" y="1"/>
                      </a:lnTo>
                      <a:close/>
                    </a:path>
                  </a:pathLst>
                </a:custGeom>
                <a:solidFill>
                  <a:srgbClr val="F7D9BC"/>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77" name="ïṣļ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0747DA7-889F-44AB-9C75-0F970B0AD51B}"/>
                    </a:ext>
                  </a:extLst>
                </p:cNvPr>
                <p:cNvSpPr/>
                <p:nvPr/>
              </p:nvSpPr>
              <p:spPr bwMode="auto">
                <a:xfrm>
                  <a:off x="6475413" y="3741738"/>
                  <a:ext cx="227013" cy="165100"/>
                </a:xfrm>
                <a:custGeom>
                  <a:avLst/>
                  <a:gdLst>
                    <a:gd name="T0" fmla="*/ 51 w 58"/>
                    <a:gd name="T1" fmla="*/ 4 h 42"/>
                    <a:gd name="T2" fmla="*/ 39 w 58"/>
                    <a:gd name="T3" fmla="*/ 1 h 42"/>
                    <a:gd name="T4" fmla="*/ 36 w 58"/>
                    <a:gd name="T5" fmla="*/ 0 h 42"/>
                    <a:gd name="T6" fmla="*/ 36 w 58"/>
                    <a:gd name="T7" fmla="*/ 8 h 42"/>
                    <a:gd name="T8" fmla="*/ 36 w 58"/>
                    <a:gd name="T9" fmla="*/ 8 h 42"/>
                    <a:gd name="T10" fmla="*/ 36 w 58"/>
                    <a:gd name="T11" fmla="*/ 7 h 42"/>
                    <a:gd name="T12" fmla="*/ 36 w 58"/>
                    <a:gd name="T13" fmla="*/ 8 h 42"/>
                    <a:gd name="T14" fmla="*/ 36 w 58"/>
                    <a:gd name="T15" fmla="*/ 8 h 42"/>
                    <a:gd name="T16" fmla="*/ 36 w 58"/>
                    <a:gd name="T17" fmla="*/ 8 h 42"/>
                    <a:gd name="T18" fmla="*/ 29 w 58"/>
                    <a:gd name="T19" fmla="*/ 14 h 42"/>
                    <a:gd name="T20" fmla="*/ 22 w 58"/>
                    <a:gd name="T21" fmla="*/ 7 h 42"/>
                    <a:gd name="T22" fmla="*/ 22 w 58"/>
                    <a:gd name="T23" fmla="*/ 7 h 42"/>
                    <a:gd name="T24" fmla="*/ 22 w 58"/>
                    <a:gd name="T25" fmla="*/ 1 h 42"/>
                    <a:gd name="T26" fmla="*/ 18 w 58"/>
                    <a:gd name="T27" fmla="*/ 1 h 42"/>
                    <a:gd name="T28" fmla="*/ 7 w 58"/>
                    <a:gd name="T29" fmla="*/ 4 h 42"/>
                    <a:gd name="T30" fmla="*/ 0 w 58"/>
                    <a:gd name="T31" fmla="*/ 7 h 42"/>
                    <a:gd name="T32" fmla="*/ 0 w 58"/>
                    <a:gd name="T33" fmla="*/ 42 h 42"/>
                    <a:gd name="T34" fmla="*/ 29 w 58"/>
                    <a:gd name="T35" fmla="*/ 42 h 42"/>
                    <a:gd name="T36" fmla="*/ 58 w 58"/>
                    <a:gd name="T37" fmla="*/ 42 h 42"/>
                    <a:gd name="T38" fmla="*/ 58 w 58"/>
                    <a:gd name="T39" fmla="*/ 7 h 42"/>
                    <a:gd name="T40" fmla="*/ 51 w 58"/>
                    <a:gd name="T41"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 h="42">
                      <a:moveTo>
                        <a:pt x="51" y="4"/>
                      </a:moveTo>
                      <a:cubicBezTo>
                        <a:pt x="39" y="1"/>
                        <a:pt x="39" y="1"/>
                        <a:pt x="39" y="1"/>
                      </a:cubicBezTo>
                      <a:cubicBezTo>
                        <a:pt x="36" y="0"/>
                        <a:pt x="36" y="0"/>
                        <a:pt x="36" y="0"/>
                      </a:cubicBezTo>
                      <a:cubicBezTo>
                        <a:pt x="36" y="8"/>
                        <a:pt x="36" y="8"/>
                        <a:pt x="36" y="8"/>
                      </a:cubicBezTo>
                      <a:cubicBezTo>
                        <a:pt x="36" y="8"/>
                        <a:pt x="36" y="8"/>
                        <a:pt x="36" y="8"/>
                      </a:cubicBezTo>
                      <a:cubicBezTo>
                        <a:pt x="36" y="7"/>
                        <a:pt x="36" y="7"/>
                        <a:pt x="36" y="7"/>
                      </a:cubicBezTo>
                      <a:cubicBezTo>
                        <a:pt x="36" y="8"/>
                        <a:pt x="36" y="8"/>
                        <a:pt x="36" y="8"/>
                      </a:cubicBezTo>
                      <a:cubicBezTo>
                        <a:pt x="36" y="8"/>
                        <a:pt x="36" y="8"/>
                        <a:pt x="36" y="8"/>
                      </a:cubicBezTo>
                      <a:cubicBezTo>
                        <a:pt x="36" y="8"/>
                        <a:pt x="36" y="8"/>
                        <a:pt x="36" y="8"/>
                      </a:cubicBezTo>
                      <a:cubicBezTo>
                        <a:pt x="35" y="11"/>
                        <a:pt x="32" y="14"/>
                        <a:pt x="29" y="14"/>
                      </a:cubicBezTo>
                      <a:cubicBezTo>
                        <a:pt x="25" y="14"/>
                        <a:pt x="22" y="11"/>
                        <a:pt x="22" y="7"/>
                      </a:cubicBezTo>
                      <a:cubicBezTo>
                        <a:pt x="22" y="7"/>
                        <a:pt x="22" y="7"/>
                        <a:pt x="22" y="7"/>
                      </a:cubicBezTo>
                      <a:cubicBezTo>
                        <a:pt x="22" y="1"/>
                        <a:pt x="22" y="1"/>
                        <a:pt x="22" y="1"/>
                      </a:cubicBezTo>
                      <a:cubicBezTo>
                        <a:pt x="18" y="1"/>
                        <a:pt x="18" y="1"/>
                        <a:pt x="18" y="1"/>
                      </a:cubicBezTo>
                      <a:cubicBezTo>
                        <a:pt x="7" y="4"/>
                        <a:pt x="7" y="4"/>
                        <a:pt x="7" y="4"/>
                      </a:cubicBezTo>
                      <a:cubicBezTo>
                        <a:pt x="4" y="4"/>
                        <a:pt x="2" y="5"/>
                        <a:pt x="0" y="7"/>
                      </a:cubicBezTo>
                      <a:cubicBezTo>
                        <a:pt x="0" y="42"/>
                        <a:pt x="0" y="42"/>
                        <a:pt x="0" y="42"/>
                      </a:cubicBezTo>
                      <a:cubicBezTo>
                        <a:pt x="29" y="42"/>
                        <a:pt x="29" y="42"/>
                        <a:pt x="29" y="42"/>
                      </a:cubicBezTo>
                      <a:cubicBezTo>
                        <a:pt x="58" y="42"/>
                        <a:pt x="58" y="42"/>
                        <a:pt x="58" y="42"/>
                      </a:cubicBezTo>
                      <a:cubicBezTo>
                        <a:pt x="58" y="7"/>
                        <a:pt x="58" y="7"/>
                        <a:pt x="58" y="7"/>
                      </a:cubicBezTo>
                      <a:cubicBezTo>
                        <a:pt x="56" y="5"/>
                        <a:pt x="53" y="4"/>
                        <a:pt x="51" y="4"/>
                      </a:cubicBez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78" name="íśḷî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A239183-9629-481F-9060-6E7E71935784}"/>
                    </a:ext>
                  </a:extLst>
                </p:cNvPr>
                <p:cNvSpPr/>
                <p:nvPr/>
              </p:nvSpPr>
              <p:spPr bwMode="auto">
                <a:xfrm>
                  <a:off x="6429376" y="3770313"/>
                  <a:ext cx="46038" cy="80963"/>
                </a:xfrm>
                <a:custGeom>
                  <a:avLst/>
                  <a:gdLst>
                    <a:gd name="T0" fmla="*/ 12 w 12"/>
                    <a:gd name="T1" fmla="*/ 21 h 21"/>
                    <a:gd name="T2" fmla="*/ 3 w 12"/>
                    <a:gd name="T3" fmla="*/ 21 h 21"/>
                    <a:gd name="T4" fmla="*/ 12 w 12"/>
                    <a:gd name="T5" fmla="*/ 0 h 21"/>
                    <a:gd name="T6" fmla="*/ 12 w 12"/>
                    <a:gd name="T7" fmla="*/ 21 h 21"/>
                  </a:gdLst>
                  <a:ahLst/>
                  <a:cxnLst>
                    <a:cxn ang="0">
                      <a:pos x="T0" y="T1"/>
                    </a:cxn>
                    <a:cxn ang="0">
                      <a:pos x="T2" y="T3"/>
                    </a:cxn>
                    <a:cxn ang="0">
                      <a:pos x="T4" y="T5"/>
                    </a:cxn>
                    <a:cxn ang="0">
                      <a:pos x="T6" y="T7"/>
                    </a:cxn>
                  </a:cxnLst>
                  <a:rect l="0" t="0" r="r" b="b"/>
                  <a:pathLst>
                    <a:path w="12" h="21">
                      <a:moveTo>
                        <a:pt x="12" y="21"/>
                      </a:moveTo>
                      <a:cubicBezTo>
                        <a:pt x="3" y="21"/>
                        <a:pt x="3" y="21"/>
                        <a:pt x="3" y="21"/>
                      </a:cubicBezTo>
                      <a:cubicBezTo>
                        <a:pt x="3" y="21"/>
                        <a:pt x="0" y="8"/>
                        <a:pt x="12" y="0"/>
                      </a:cubicBezTo>
                      <a:lnTo>
                        <a:pt x="12" y="21"/>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79" name="ïşļ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C0920B1-2399-4DBF-B9C4-F846CB1CBCC9}"/>
                    </a:ext>
                  </a:extLst>
                </p:cNvPr>
                <p:cNvSpPr/>
                <p:nvPr/>
              </p:nvSpPr>
              <p:spPr bwMode="auto">
                <a:xfrm>
                  <a:off x="6702426" y="3770313"/>
                  <a:ext cx="47625" cy="80963"/>
                </a:xfrm>
                <a:custGeom>
                  <a:avLst/>
                  <a:gdLst>
                    <a:gd name="T0" fmla="*/ 0 w 12"/>
                    <a:gd name="T1" fmla="*/ 21 h 21"/>
                    <a:gd name="T2" fmla="*/ 10 w 12"/>
                    <a:gd name="T3" fmla="*/ 21 h 21"/>
                    <a:gd name="T4" fmla="*/ 0 w 12"/>
                    <a:gd name="T5" fmla="*/ 0 h 21"/>
                    <a:gd name="T6" fmla="*/ 0 w 12"/>
                    <a:gd name="T7" fmla="*/ 21 h 21"/>
                  </a:gdLst>
                  <a:ahLst/>
                  <a:cxnLst>
                    <a:cxn ang="0">
                      <a:pos x="T0" y="T1"/>
                    </a:cxn>
                    <a:cxn ang="0">
                      <a:pos x="T2" y="T3"/>
                    </a:cxn>
                    <a:cxn ang="0">
                      <a:pos x="T4" y="T5"/>
                    </a:cxn>
                    <a:cxn ang="0">
                      <a:pos x="T6" y="T7"/>
                    </a:cxn>
                  </a:cxnLst>
                  <a:rect l="0" t="0" r="r" b="b"/>
                  <a:pathLst>
                    <a:path w="12" h="21">
                      <a:moveTo>
                        <a:pt x="0" y="21"/>
                      </a:moveTo>
                      <a:cubicBezTo>
                        <a:pt x="10" y="21"/>
                        <a:pt x="10" y="21"/>
                        <a:pt x="10" y="21"/>
                      </a:cubicBezTo>
                      <a:cubicBezTo>
                        <a:pt x="10" y="21"/>
                        <a:pt x="12" y="7"/>
                        <a:pt x="0" y="0"/>
                      </a:cubicBezTo>
                      <a:lnTo>
                        <a:pt x="0" y="21"/>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80" name="ïṡḻî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50BF5A6-3E15-4A6E-9F76-E1CB71CEDA06}"/>
                    </a:ext>
                  </a:extLst>
                </p:cNvPr>
                <p:cNvSpPr/>
                <p:nvPr/>
              </p:nvSpPr>
              <p:spPr bwMode="auto">
                <a:xfrm>
                  <a:off x="6561138" y="3714751"/>
                  <a:ext cx="55563" cy="82550"/>
                </a:xfrm>
                <a:custGeom>
                  <a:avLst/>
                  <a:gdLst>
                    <a:gd name="T0" fmla="*/ 14 w 14"/>
                    <a:gd name="T1" fmla="*/ 7 h 21"/>
                    <a:gd name="T2" fmla="*/ 14 w 14"/>
                    <a:gd name="T3" fmla="*/ 15 h 21"/>
                    <a:gd name="T4" fmla="*/ 14 w 14"/>
                    <a:gd name="T5" fmla="*/ 14 h 21"/>
                    <a:gd name="T6" fmla="*/ 7 w 14"/>
                    <a:gd name="T7" fmla="*/ 21 h 21"/>
                    <a:gd name="T8" fmla="*/ 0 w 14"/>
                    <a:gd name="T9" fmla="*/ 14 h 21"/>
                    <a:gd name="T10" fmla="*/ 0 w 14"/>
                    <a:gd name="T11" fmla="*/ 14 h 21"/>
                    <a:gd name="T12" fmla="*/ 0 w 14"/>
                    <a:gd name="T13" fmla="*/ 3 h 21"/>
                    <a:gd name="T14" fmla="*/ 2 w 14"/>
                    <a:gd name="T15" fmla="*/ 2 h 21"/>
                    <a:gd name="T16" fmla="*/ 3 w 14"/>
                    <a:gd name="T17" fmla="*/ 2 h 21"/>
                    <a:gd name="T18" fmla="*/ 10 w 14"/>
                    <a:gd name="T19" fmla="*/ 0 h 21"/>
                    <a:gd name="T20" fmla="*/ 12 w 14"/>
                    <a:gd name="T21" fmla="*/ 1 h 21"/>
                    <a:gd name="T22" fmla="*/ 14 w 14"/>
                    <a:gd name="T23" fmla="*/ 1 h 21"/>
                    <a:gd name="T24" fmla="*/ 14 w 14"/>
                    <a:gd name="T25"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21">
                      <a:moveTo>
                        <a:pt x="14" y="7"/>
                      </a:moveTo>
                      <a:cubicBezTo>
                        <a:pt x="14" y="15"/>
                        <a:pt x="14" y="15"/>
                        <a:pt x="14" y="15"/>
                      </a:cubicBezTo>
                      <a:cubicBezTo>
                        <a:pt x="14" y="14"/>
                        <a:pt x="14" y="14"/>
                        <a:pt x="14" y="14"/>
                      </a:cubicBezTo>
                      <a:cubicBezTo>
                        <a:pt x="14" y="18"/>
                        <a:pt x="11" y="21"/>
                        <a:pt x="7" y="21"/>
                      </a:cubicBezTo>
                      <a:cubicBezTo>
                        <a:pt x="3" y="21"/>
                        <a:pt x="0" y="18"/>
                        <a:pt x="0" y="14"/>
                      </a:cubicBezTo>
                      <a:cubicBezTo>
                        <a:pt x="0" y="14"/>
                        <a:pt x="0" y="14"/>
                        <a:pt x="0" y="14"/>
                      </a:cubicBezTo>
                      <a:cubicBezTo>
                        <a:pt x="0" y="3"/>
                        <a:pt x="0" y="3"/>
                        <a:pt x="0" y="3"/>
                      </a:cubicBezTo>
                      <a:cubicBezTo>
                        <a:pt x="2" y="2"/>
                        <a:pt x="2" y="2"/>
                        <a:pt x="2" y="2"/>
                      </a:cubicBezTo>
                      <a:cubicBezTo>
                        <a:pt x="3" y="2"/>
                        <a:pt x="3" y="2"/>
                        <a:pt x="3" y="2"/>
                      </a:cubicBezTo>
                      <a:cubicBezTo>
                        <a:pt x="10" y="0"/>
                        <a:pt x="10" y="0"/>
                        <a:pt x="10" y="0"/>
                      </a:cubicBezTo>
                      <a:cubicBezTo>
                        <a:pt x="12" y="1"/>
                        <a:pt x="12" y="1"/>
                        <a:pt x="12" y="1"/>
                      </a:cubicBezTo>
                      <a:cubicBezTo>
                        <a:pt x="14" y="1"/>
                        <a:pt x="14" y="1"/>
                        <a:pt x="14" y="1"/>
                      </a:cubicBezTo>
                      <a:cubicBezTo>
                        <a:pt x="14" y="7"/>
                        <a:pt x="14" y="7"/>
                        <a:pt x="14" y="7"/>
                      </a:cubicBezTo>
                    </a:path>
                  </a:pathLst>
                </a:custGeom>
                <a:solidFill>
                  <a:srgbClr val="F7D9BC"/>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81" name="îš1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3DA3188-93F5-457C-89CB-9BAAFA9BF847}"/>
                    </a:ext>
                  </a:extLst>
                </p:cNvPr>
                <p:cNvSpPr/>
                <p:nvPr/>
              </p:nvSpPr>
              <p:spPr bwMode="auto">
                <a:xfrm>
                  <a:off x="6561138" y="3714751"/>
                  <a:ext cx="55563" cy="42863"/>
                </a:xfrm>
                <a:custGeom>
                  <a:avLst/>
                  <a:gdLst>
                    <a:gd name="T0" fmla="*/ 10 w 14"/>
                    <a:gd name="T1" fmla="*/ 0 h 11"/>
                    <a:gd name="T2" fmla="*/ 3 w 14"/>
                    <a:gd name="T3" fmla="*/ 2 h 11"/>
                    <a:gd name="T4" fmla="*/ 2 w 14"/>
                    <a:gd name="T5" fmla="*/ 2 h 11"/>
                    <a:gd name="T6" fmla="*/ 0 w 14"/>
                    <a:gd name="T7" fmla="*/ 3 h 11"/>
                    <a:gd name="T8" fmla="*/ 0 w 14"/>
                    <a:gd name="T9" fmla="*/ 9 h 11"/>
                    <a:gd name="T10" fmla="*/ 7 w 14"/>
                    <a:gd name="T11" fmla="*/ 11 h 11"/>
                    <a:gd name="T12" fmla="*/ 14 w 14"/>
                    <a:gd name="T13" fmla="*/ 9 h 11"/>
                    <a:gd name="T14" fmla="*/ 14 w 14"/>
                    <a:gd name="T15" fmla="*/ 7 h 11"/>
                    <a:gd name="T16" fmla="*/ 14 w 14"/>
                    <a:gd name="T17" fmla="*/ 1 h 11"/>
                    <a:gd name="T18" fmla="*/ 12 w 14"/>
                    <a:gd name="T19" fmla="*/ 1 h 11"/>
                    <a:gd name="T20" fmla="*/ 10 w 14"/>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
                      <a:moveTo>
                        <a:pt x="10" y="0"/>
                      </a:moveTo>
                      <a:cubicBezTo>
                        <a:pt x="3" y="2"/>
                        <a:pt x="3" y="2"/>
                        <a:pt x="3" y="2"/>
                      </a:cubicBezTo>
                      <a:cubicBezTo>
                        <a:pt x="2" y="2"/>
                        <a:pt x="2" y="2"/>
                        <a:pt x="2" y="2"/>
                      </a:cubicBezTo>
                      <a:cubicBezTo>
                        <a:pt x="0" y="3"/>
                        <a:pt x="0" y="3"/>
                        <a:pt x="0" y="3"/>
                      </a:cubicBezTo>
                      <a:cubicBezTo>
                        <a:pt x="0" y="9"/>
                        <a:pt x="0" y="9"/>
                        <a:pt x="0" y="9"/>
                      </a:cubicBezTo>
                      <a:cubicBezTo>
                        <a:pt x="2" y="10"/>
                        <a:pt x="4" y="11"/>
                        <a:pt x="7" y="11"/>
                      </a:cubicBezTo>
                      <a:cubicBezTo>
                        <a:pt x="9" y="11"/>
                        <a:pt x="12" y="10"/>
                        <a:pt x="14" y="9"/>
                      </a:cubicBezTo>
                      <a:cubicBezTo>
                        <a:pt x="14" y="7"/>
                        <a:pt x="14" y="7"/>
                        <a:pt x="14" y="7"/>
                      </a:cubicBezTo>
                      <a:cubicBezTo>
                        <a:pt x="14" y="1"/>
                        <a:pt x="14" y="1"/>
                        <a:pt x="14" y="1"/>
                      </a:cubicBezTo>
                      <a:cubicBezTo>
                        <a:pt x="12" y="1"/>
                        <a:pt x="12" y="1"/>
                        <a:pt x="12" y="1"/>
                      </a:cubicBezTo>
                      <a:cubicBezTo>
                        <a:pt x="10" y="0"/>
                        <a:pt x="10" y="0"/>
                        <a:pt x="10" y="0"/>
                      </a:cubicBezTo>
                    </a:path>
                  </a:pathLst>
                </a:custGeom>
                <a:solidFill>
                  <a:srgbClr val="F6A49B"/>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82" name="îṡļî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6BAF48E-0259-4F7F-916C-216206D84D5A}"/>
                    </a:ext>
                  </a:extLst>
                </p:cNvPr>
                <p:cNvSpPr/>
                <p:nvPr/>
              </p:nvSpPr>
              <p:spPr bwMode="auto">
                <a:xfrm>
                  <a:off x="6480176" y="3402013"/>
                  <a:ext cx="219075" cy="336550"/>
                </a:xfrm>
                <a:custGeom>
                  <a:avLst/>
                  <a:gdLst>
                    <a:gd name="T0" fmla="*/ 28 w 56"/>
                    <a:gd name="T1" fmla="*/ 86 h 86"/>
                    <a:gd name="T2" fmla="*/ 0 w 56"/>
                    <a:gd name="T3" fmla="*/ 58 h 86"/>
                    <a:gd name="T4" fmla="*/ 0 w 56"/>
                    <a:gd name="T5" fmla="*/ 27 h 86"/>
                    <a:gd name="T6" fmla="*/ 28 w 56"/>
                    <a:gd name="T7" fmla="*/ 0 h 86"/>
                    <a:gd name="T8" fmla="*/ 56 w 56"/>
                    <a:gd name="T9" fmla="*/ 27 h 86"/>
                    <a:gd name="T10" fmla="*/ 56 w 56"/>
                    <a:gd name="T11" fmla="*/ 58 h 86"/>
                    <a:gd name="T12" fmla="*/ 28 w 56"/>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56" h="86">
                      <a:moveTo>
                        <a:pt x="28" y="86"/>
                      </a:moveTo>
                      <a:cubicBezTo>
                        <a:pt x="13" y="86"/>
                        <a:pt x="0" y="73"/>
                        <a:pt x="0" y="58"/>
                      </a:cubicBezTo>
                      <a:cubicBezTo>
                        <a:pt x="0" y="27"/>
                        <a:pt x="0" y="27"/>
                        <a:pt x="0" y="27"/>
                      </a:cubicBezTo>
                      <a:cubicBezTo>
                        <a:pt x="0" y="12"/>
                        <a:pt x="13" y="0"/>
                        <a:pt x="28" y="0"/>
                      </a:cubicBezTo>
                      <a:cubicBezTo>
                        <a:pt x="43" y="0"/>
                        <a:pt x="56" y="12"/>
                        <a:pt x="56" y="27"/>
                      </a:cubicBezTo>
                      <a:cubicBezTo>
                        <a:pt x="56" y="58"/>
                        <a:pt x="56" y="58"/>
                        <a:pt x="56" y="58"/>
                      </a:cubicBezTo>
                      <a:cubicBezTo>
                        <a:pt x="56" y="73"/>
                        <a:pt x="43" y="86"/>
                        <a:pt x="28" y="86"/>
                      </a:cubicBezTo>
                    </a:path>
                  </a:pathLst>
                </a:custGeom>
                <a:solidFill>
                  <a:srgbClr val="F7D9BC"/>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92500" lnSpcReduction="20000"/>
                </a:bodyPr>
                <a:lstStyle/>
                <a:p>
                  <a:pPr algn="ctr"/>
                  <a:endParaRPr/>
                </a:p>
              </p:txBody>
            </p:sp>
            <p:sp>
              <p:nvSpPr>
                <p:cNvPr id="83" name="ïṧ1ï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16B2584-33BE-496C-9540-CB8FC7069340}"/>
                    </a:ext>
                  </a:extLst>
                </p:cNvPr>
                <p:cNvSpPr/>
                <p:nvPr/>
              </p:nvSpPr>
              <p:spPr bwMode="auto">
                <a:xfrm>
                  <a:off x="6624638" y="3549651"/>
                  <a:ext cx="23813" cy="23813"/>
                </a:xfrm>
                <a:prstGeom prst="ellipse">
                  <a:avLst/>
                </a:prstGeom>
                <a:solidFill>
                  <a:srgbClr val="292B2B"/>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84" name="îṧl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F83571A-EB90-4B62-9F96-F5269C8D918B}"/>
                    </a:ext>
                  </a:extLst>
                </p:cNvPr>
                <p:cNvSpPr/>
                <p:nvPr/>
              </p:nvSpPr>
              <p:spPr bwMode="auto">
                <a:xfrm>
                  <a:off x="6530976" y="3549651"/>
                  <a:ext cx="22225" cy="23813"/>
                </a:xfrm>
                <a:prstGeom prst="ellipse">
                  <a:avLst/>
                </a:prstGeom>
                <a:solidFill>
                  <a:srgbClr val="292B2B"/>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85" name="îṩ1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275334A-6A94-4D37-937D-0FF1618C9255}"/>
                    </a:ext>
                  </a:extLst>
                </p:cNvPr>
                <p:cNvSpPr/>
                <p:nvPr/>
              </p:nvSpPr>
              <p:spPr bwMode="auto">
                <a:xfrm>
                  <a:off x="6550026" y="3656013"/>
                  <a:ext cx="82550" cy="15875"/>
                </a:xfrm>
                <a:custGeom>
                  <a:avLst/>
                  <a:gdLst>
                    <a:gd name="T0" fmla="*/ 10 w 21"/>
                    <a:gd name="T1" fmla="*/ 4 h 4"/>
                    <a:gd name="T2" fmla="*/ 0 w 21"/>
                    <a:gd name="T3" fmla="*/ 1 h 4"/>
                    <a:gd name="T4" fmla="*/ 0 w 21"/>
                    <a:gd name="T5" fmla="*/ 0 h 4"/>
                    <a:gd name="T6" fmla="*/ 1 w 21"/>
                    <a:gd name="T7" fmla="*/ 0 h 4"/>
                    <a:gd name="T8" fmla="*/ 10 w 21"/>
                    <a:gd name="T9" fmla="*/ 2 h 4"/>
                    <a:gd name="T10" fmla="*/ 20 w 21"/>
                    <a:gd name="T11" fmla="*/ 0 h 4"/>
                    <a:gd name="T12" fmla="*/ 21 w 21"/>
                    <a:gd name="T13" fmla="*/ 0 h 4"/>
                    <a:gd name="T14" fmla="*/ 20 w 21"/>
                    <a:gd name="T15" fmla="*/ 1 h 4"/>
                    <a:gd name="T16" fmla="*/ 10 w 2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4">
                      <a:moveTo>
                        <a:pt x="10" y="4"/>
                      </a:moveTo>
                      <a:cubicBezTo>
                        <a:pt x="7" y="4"/>
                        <a:pt x="3" y="3"/>
                        <a:pt x="0" y="1"/>
                      </a:cubicBezTo>
                      <a:cubicBezTo>
                        <a:pt x="0" y="0"/>
                        <a:pt x="0" y="0"/>
                        <a:pt x="0" y="0"/>
                      </a:cubicBezTo>
                      <a:cubicBezTo>
                        <a:pt x="1" y="0"/>
                        <a:pt x="1" y="0"/>
                        <a:pt x="1" y="0"/>
                      </a:cubicBezTo>
                      <a:cubicBezTo>
                        <a:pt x="4" y="1"/>
                        <a:pt x="7" y="2"/>
                        <a:pt x="10" y="2"/>
                      </a:cubicBezTo>
                      <a:cubicBezTo>
                        <a:pt x="14" y="2"/>
                        <a:pt x="17" y="1"/>
                        <a:pt x="20" y="0"/>
                      </a:cubicBezTo>
                      <a:cubicBezTo>
                        <a:pt x="21" y="0"/>
                        <a:pt x="21" y="0"/>
                        <a:pt x="21" y="0"/>
                      </a:cubicBezTo>
                      <a:cubicBezTo>
                        <a:pt x="20" y="1"/>
                        <a:pt x="20" y="1"/>
                        <a:pt x="20" y="1"/>
                      </a:cubicBezTo>
                      <a:cubicBezTo>
                        <a:pt x="18" y="3"/>
                        <a:pt x="14" y="4"/>
                        <a:pt x="10" y="4"/>
                      </a:cubicBezTo>
                    </a:path>
                  </a:pathLst>
                </a:custGeom>
                <a:solidFill>
                  <a:srgbClr val="F7A58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86" name="iśli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5980230-3F71-4733-88BC-6358DEA82778}"/>
                    </a:ext>
                  </a:extLst>
                </p:cNvPr>
                <p:cNvSpPr/>
                <p:nvPr/>
              </p:nvSpPr>
              <p:spPr bwMode="auto">
                <a:xfrm>
                  <a:off x="6577013" y="3703638"/>
                  <a:ext cx="23813" cy="7938"/>
                </a:xfrm>
                <a:custGeom>
                  <a:avLst/>
                  <a:gdLst>
                    <a:gd name="T0" fmla="*/ 0 w 6"/>
                    <a:gd name="T1" fmla="*/ 2 h 2"/>
                    <a:gd name="T2" fmla="*/ 0 w 6"/>
                    <a:gd name="T3" fmla="*/ 1 h 2"/>
                    <a:gd name="T4" fmla="*/ 0 w 6"/>
                    <a:gd name="T5" fmla="*/ 1 h 2"/>
                    <a:gd name="T6" fmla="*/ 3 w 6"/>
                    <a:gd name="T7" fmla="*/ 0 h 2"/>
                    <a:gd name="T8" fmla="*/ 6 w 6"/>
                    <a:gd name="T9" fmla="*/ 0 h 2"/>
                    <a:gd name="T10" fmla="*/ 6 w 6"/>
                    <a:gd name="T11" fmla="*/ 1 h 2"/>
                    <a:gd name="T12" fmla="*/ 5 w 6"/>
                    <a:gd name="T13" fmla="*/ 2 h 2"/>
                    <a:gd name="T14" fmla="*/ 3 w 6"/>
                    <a:gd name="T15" fmla="*/ 1 h 2"/>
                    <a:gd name="T16" fmla="*/ 1 w 6"/>
                    <a:gd name="T17" fmla="*/ 2 h 2"/>
                    <a:gd name="T18" fmla="*/ 0 w 6"/>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
                      <a:moveTo>
                        <a:pt x="0" y="2"/>
                      </a:moveTo>
                      <a:cubicBezTo>
                        <a:pt x="0" y="1"/>
                        <a:pt x="0" y="1"/>
                        <a:pt x="0" y="1"/>
                      </a:cubicBezTo>
                      <a:cubicBezTo>
                        <a:pt x="0" y="1"/>
                        <a:pt x="0" y="1"/>
                        <a:pt x="0" y="1"/>
                      </a:cubicBezTo>
                      <a:cubicBezTo>
                        <a:pt x="1" y="0"/>
                        <a:pt x="2" y="0"/>
                        <a:pt x="3" y="0"/>
                      </a:cubicBezTo>
                      <a:cubicBezTo>
                        <a:pt x="4" y="0"/>
                        <a:pt x="5" y="0"/>
                        <a:pt x="6" y="0"/>
                      </a:cubicBezTo>
                      <a:cubicBezTo>
                        <a:pt x="6" y="1"/>
                        <a:pt x="6" y="1"/>
                        <a:pt x="6" y="1"/>
                      </a:cubicBezTo>
                      <a:cubicBezTo>
                        <a:pt x="5" y="2"/>
                        <a:pt x="5" y="2"/>
                        <a:pt x="5" y="2"/>
                      </a:cubicBezTo>
                      <a:cubicBezTo>
                        <a:pt x="5" y="1"/>
                        <a:pt x="4" y="1"/>
                        <a:pt x="3" y="1"/>
                      </a:cubicBezTo>
                      <a:cubicBezTo>
                        <a:pt x="2" y="1"/>
                        <a:pt x="1" y="1"/>
                        <a:pt x="1" y="2"/>
                      </a:cubicBezTo>
                      <a:cubicBezTo>
                        <a:pt x="0" y="2"/>
                        <a:pt x="0" y="2"/>
                        <a:pt x="0" y="2"/>
                      </a:cubicBezTo>
                    </a:path>
                  </a:pathLst>
                </a:custGeom>
                <a:solidFill>
                  <a:srgbClr val="F7A58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87" name="ïšľí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CE97ACC-680D-42B6-AA48-25CEE1AFA508}"/>
                    </a:ext>
                  </a:extLst>
                </p:cNvPr>
                <p:cNvSpPr/>
                <p:nvPr/>
              </p:nvSpPr>
              <p:spPr bwMode="auto">
                <a:xfrm>
                  <a:off x="6699251" y="3546476"/>
                  <a:ext cx="19050" cy="55563"/>
                </a:xfrm>
                <a:custGeom>
                  <a:avLst/>
                  <a:gdLst>
                    <a:gd name="T0" fmla="*/ 0 w 5"/>
                    <a:gd name="T1" fmla="*/ 0 h 14"/>
                    <a:gd name="T2" fmla="*/ 0 w 5"/>
                    <a:gd name="T3" fmla="*/ 0 h 14"/>
                    <a:gd name="T4" fmla="*/ 5 w 5"/>
                    <a:gd name="T5" fmla="*/ 5 h 14"/>
                    <a:gd name="T6" fmla="*/ 5 w 5"/>
                    <a:gd name="T7" fmla="*/ 8 h 14"/>
                    <a:gd name="T8" fmla="*/ 0 w 5"/>
                    <a:gd name="T9" fmla="*/ 14 h 14"/>
                    <a:gd name="T10" fmla="*/ 0 w 5"/>
                    <a:gd name="T11" fmla="*/ 0 h 14"/>
                  </a:gdLst>
                  <a:ahLst/>
                  <a:cxnLst>
                    <a:cxn ang="0">
                      <a:pos x="T0" y="T1"/>
                    </a:cxn>
                    <a:cxn ang="0">
                      <a:pos x="T2" y="T3"/>
                    </a:cxn>
                    <a:cxn ang="0">
                      <a:pos x="T4" y="T5"/>
                    </a:cxn>
                    <a:cxn ang="0">
                      <a:pos x="T6" y="T7"/>
                    </a:cxn>
                    <a:cxn ang="0">
                      <a:pos x="T8" y="T9"/>
                    </a:cxn>
                    <a:cxn ang="0">
                      <a:pos x="T10" y="T11"/>
                    </a:cxn>
                  </a:cxnLst>
                  <a:rect l="0" t="0" r="r" b="b"/>
                  <a:pathLst>
                    <a:path w="5" h="14">
                      <a:moveTo>
                        <a:pt x="0" y="0"/>
                      </a:moveTo>
                      <a:cubicBezTo>
                        <a:pt x="0" y="0"/>
                        <a:pt x="0" y="0"/>
                        <a:pt x="0" y="0"/>
                      </a:cubicBezTo>
                      <a:cubicBezTo>
                        <a:pt x="2" y="0"/>
                        <a:pt x="5" y="2"/>
                        <a:pt x="5" y="5"/>
                      </a:cubicBezTo>
                      <a:cubicBezTo>
                        <a:pt x="5" y="8"/>
                        <a:pt x="5" y="8"/>
                        <a:pt x="5" y="8"/>
                      </a:cubicBezTo>
                      <a:cubicBezTo>
                        <a:pt x="5" y="11"/>
                        <a:pt x="2" y="14"/>
                        <a:pt x="0" y="14"/>
                      </a:cubicBezTo>
                      <a:cubicBezTo>
                        <a:pt x="0" y="0"/>
                        <a:pt x="0" y="0"/>
                        <a:pt x="0" y="0"/>
                      </a:cubicBezTo>
                    </a:path>
                  </a:pathLst>
                </a:custGeom>
                <a:solidFill>
                  <a:srgbClr val="F6A49B"/>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88" name="íS1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8E46478-ECC9-4C0C-89ED-0F07446AC570}"/>
                    </a:ext>
                  </a:extLst>
                </p:cNvPr>
                <p:cNvSpPr/>
                <p:nvPr/>
              </p:nvSpPr>
              <p:spPr bwMode="auto">
                <a:xfrm>
                  <a:off x="6459538" y="3546476"/>
                  <a:ext cx="20638" cy="55563"/>
                </a:xfrm>
                <a:custGeom>
                  <a:avLst/>
                  <a:gdLst>
                    <a:gd name="T0" fmla="*/ 5 w 5"/>
                    <a:gd name="T1" fmla="*/ 0 h 14"/>
                    <a:gd name="T2" fmla="*/ 0 w 5"/>
                    <a:gd name="T3" fmla="*/ 5 h 14"/>
                    <a:gd name="T4" fmla="*/ 0 w 5"/>
                    <a:gd name="T5" fmla="*/ 8 h 14"/>
                    <a:gd name="T6" fmla="*/ 5 w 5"/>
                    <a:gd name="T7" fmla="*/ 14 h 14"/>
                    <a:gd name="T8" fmla="*/ 5 w 5"/>
                    <a:gd name="T9" fmla="*/ 0 h 14"/>
                  </a:gdLst>
                  <a:ahLst/>
                  <a:cxnLst>
                    <a:cxn ang="0">
                      <a:pos x="T0" y="T1"/>
                    </a:cxn>
                    <a:cxn ang="0">
                      <a:pos x="T2" y="T3"/>
                    </a:cxn>
                    <a:cxn ang="0">
                      <a:pos x="T4" y="T5"/>
                    </a:cxn>
                    <a:cxn ang="0">
                      <a:pos x="T6" y="T7"/>
                    </a:cxn>
                    <a:cxn ang="0">
                      <a:pos x="T8" y="T9"/>
                    </a:cxn>
                  </a:cxnLst>
                  <a:rect l="0" t="0" r="r" b="b"/>
                  <a:pathLst>
                    <a:path w="5" h="14">
                      <a:moveTo>
                        <a:pt x="5" y="0"/>
                      </a:moveTo>
                      <a:cubicBezTo>
                        <a:pt x="2" y="0"/>
                        <a:pt x="0" y="2"/>
                        <a:pt x="0" y="5"/>
                      </a:cubicBezTo>
                      <a:cubicBezTo>
                        <a:pt x="0" y="8"/>
                        <a:pt x="0" y="8"/>
                        <a:pt x="0" y="8"/>
                      </a:cubicBezTo>
                      <a:cubicBezTo>
                        <a:pt x="0" y="11"/>
                        <a:pt x="2" y="14"/>
                        <a:pt x="5" y="14"/>
                      </a:cubicBezTo>
                      <a:cubicBezTo>
                        <a:pt x="5" y="0"/>
                        <a:pt x="5" y="0"/>
                        <a:pt x="5" y="0"/>
                      </a:cubicBezTo>
                    </a:path>
                  </a:pathLst>
                </a:custGeom>
                <a:solidFill>
                  <a:srgbClr val="F6A49B"/>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89" name="ïşļïď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1044D8C-36D3-410C-86EC-44B098A2D081}"/>
                    </a:ext>
                  </a:extLst>
                </p:cNvPr>
                <p:cNvSpPr/>
                <p:nvPr/>
              </p:nvSpPr>
              <p:spPr bwMode="auto">
                <a:xfrm>
                  <a:off x="6577013" y="3562351"/>
                  <a:ext cx="28575" cy="53975"/>
                </a:xfrm>
                <a:custGeom>
                  <a:avLst/>
                  <a:gdLst>
                    <a:gd name="T0" fmla="*/ 3 w 7"/>
                    <a:gd name="T1" fmla="*/ 1 h 14"/>
                    <a:gd name="T2" fmla="*/ 0 w 7"/>
                    <a:gd name="T3" fmla="*/ 10 h 14"/>
                    <a:gd name="T4" fmla="*/ 3 w 7"/>
                    <a:gd name="T5" fmla="*/ 14 h 14"/>
                    <a:gd name="T6" fmla="*/ 4 w 7"/>
                    <a:gd name="T7" fmla="*/ 14 h 14"/>
                    <a:gd name="T8" fmla="*/ 7 w 7"/>
                    <a:gd name="T9" fmla="*/ 10 h 14"/>
                    <a:gd name="T10" fmla="*/ 4 w 7"/>
                    <a:gd name="T11" fmla="*/ 1 h 14"/>
                    <a:gd name="T12" fmla="*/ 3 w 7"/>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3" y="1"/>
                      </a:moveTo>
                      <a:cubicBezTo>
                        <a:pt x="0" y="10"/>
                        <a:pt x="0" y="10"/>
                        <a:pt x="0" y="10"/>
                      </a:cubicBezTo>
                      <a:cubicBezTo>
                        <a:pt x="0" y="12"/>
                        <a:pt x="1" y="14"/>
                        <a:pt x="3" y="14"/>
                      </a:cubicBezTo>
                      <a:cubicBezTo>
                        <a:pt x="4" y="14"/>
                        <a:pt x="4" y="14"/>
                        <a:pt x="4" y="14"/>
                      </a:cubicBezTo>
                      <a:cubicBezTo>
                        <a:pt x="6" y="14"/>
                        <a:pt x="7" y="12"/>
                        <a:pt x="7" y="10"/>
                      </a:cubicBezTo>
                      <a:cubicBezTo>
                        <a:pt x="4" y="1"/>
                        <a:pt x="4" y="1"/>
                        <a:pt x="4" y="1"/>
                      </a:cubicBezTo>
                      <a:cubicBezTo>
                        <a:pt x="4" y="0"/>
                        <a:pt x="3" y="0"/>
                        <a:pt x="3" y="1"/>
                      </a:cubicBezTo>
                      <a:close/>
                    </a:path>
                  </a:pathLst>
                </a:custGeom>
                <a:solidFill>
                  <a:srgbClr val="F6A49B"/>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90" name="íśľïď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95AF2A4-3C9B-4A49-877A-D5E7C2546CFB}"/>
                    </a:ext>
                  </a:extLst>
                </p:cNvPr>
                <p:cNvSpPr/>
                <p:nvPr/>
              </p:nvSpPr>
              <p:spPr bwMode="auto">
                <a:xfrm>
                  <a:off x="6523038" y="3506788"/>
                  <a:ext cx="42863" cy="28575"/>
                </a:xfrm>
                <a:custGeom>
                  <a:avLst/>
                  <a:gdLst>
                    <a:gd name="T0" fmla="*/ 9 w 11"/>
                    <a:gd name="T1" fmla="*/ 6 h 7"/>
                    <a:gd name="T2" fmla="*/ 8 w 11"/>
                    <a:gd name="T3" fmla="*/ 6 h 7"/>
                    <a:gd name="T4" fmla="*/ 2 w 11"/>
                    <a:gd name="T5" fmla="*/ 6 h 7"/>
                    <a:gd name="T6" fmla="*/ 0 w 11"/>
                    <a:gd name="T7" fmla="*/ 6 h 7"/>
                    <a:gd name="T8" fmla="*/ 0 w 11"/>
                    <a:gd name="T9" fmla="*/ 4 h 7"/>
                    <a:gd name="T10" fmla="*/ 10 w 11"/>
                    <a:gd name="T11" fmla="*/ 4 h 7"/>
                    <a:gd name="T12" fmla="*/ 10 w 11"/>
                    <a:gd name="T13" fmla="*/ 6 h 7"/>
                    <a:gd name="T14" fmla="*/ 9 w 11"/>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9" y="6"/>
                      </a:moveTo>
                      <a:cubicBezTo>
                        <a:pt x="8" y="6"/>
                        <a:pt x="8" y="6"/>
                        <a:pt x="8" y="6"/>
                      </a:cubicBezTo>
                      <a:cubicBezTo>
                        <a:pt x="5" y="3"/>
                        <a:pt x="2" y="6"/>
                        <a:pt x="2" y="6"/>
                      </a:cubicBezTo>
                      <a:cubicBezTo>
                        <a:pt x="2" y="6"/>
                        <a:pt x="1" y="7"/>
                        <a:pt x="0" y="6"/>
                      </a:cubicBezTo>
                      <a:cubicBezTo>
                        <a:pt x="0" y="6"/>
                        <a:pt x="0" y="5"/>
                        <a:pt x="0" y="4"/>
                      </a:cubicBezTo>
                      <a:cubicBezTo>
                        <a:pt x="1" y="3"/>
                        <a:pt x="5" y="0"/>
                        <a:pt x="10" y="4"/>
                      </a:cubicBezTo>
                      <a:cubicBezTo>
                        <a:pt x="10" y="5"/>
                        <a:pt x="11" y="5"/>
                        <a:pt x="10" y="6"/>
                      </a:cubicBezTo>
                      <a:lnTo>
                        <a:pt x="9" y="6"/>
                      </a:lnTo>
                      <a:close/>
                    </a:path>
                  </a:pathLst>
                </a:custGeom>
                <a:solidFill>
                  <a:srgbClr val="27282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91" name="íSli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BB28919-1AC0-4E90-9851-BD6F4BD4CD99}"/>
                    </a:ext>
                  </a:extLst>
                </p:cNvPr>
                <p:cNvSpPr/>
                <p:nvPr/>
              </p:nvSpPr>
              <p:spPr bwMode="auto">
                <a:xfrm>
                  <a:off x="6616701" y="3506788"/>
                  <a:ext cx="42863" cy="28575"/>
                </a:xfrm>
                <a:custGeom>
                  <a:avLst/>
                  <a:gdLst>
                    <a:gd name="T0" fmla="*/ 1 w 11"/>
                    <a:gd name="T1" fmla="*/ 6 h 7"/>
                    <a:gd name="T2" fmla="*/ 0 w 11"/>
                    <a:gd name="T3" fmla="*/ 6 h 7"/>
                    <a:gd name="T4" fmla="*/ 0 w 11"/>
                    <a:gd name="T5" fmla="*/ 4 h 7"/>
                    <a:gd name="T6" fmla="*/ 10 w 11"/>
                    <a:gd name="T7" fmla="*/ 4 h 7"/>
                    <a:gd name="T8" fmla="*/ 10 w 11"/>
                    <a:gd name="T9" fmla="*/ 6 h 7"/>
                    <a:gd name="T10" fmla="*/ 8 w 11"/>
                    <a:gd name="T11" fmla="*/ 6 h 7"/>
                    <a:gd name="T12" fmla="*/ 2 w 11"/>
                    <a:gd name="T13" fmla="*/ 6 h 7"/>
                    <a:gd name="T14" fmla="*/ 1 w 11"/>
                    <a:gd name="T15" fmla="*/ 6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 y="6"/>
                      </a:moveTo>
                      <a:cubicBezTo>
                        <a:pt x="0" y="6"/>
                        <a:pt x="0" y="6"/>
                        <a:pt x="0" y="6"/>
                      </a:cubicBezTo>
                      <a:cubicBezTo>
                        <a:pt x="0" y="5"/>
                        <a:pt x="0" y="5"/>
                        <a:pt x="0" y="4"/>
                      </a:cubicBezTo>
                      <a:cubicBezTo>
                        <a:pt x="5" y="0"/>
                        <a:pt x="9" y="3"/>
                        <a:pt x="10" y="4"/>
                      </a:cubicBezTo>
                      <a:cubicBezTo>
                        <a:pt x="11" y="5"/>
                        <a:pt x="11" y="6"/>
                        <a:pt x="10" y="6"/>
                      </a:cubicBezTo>
                      <a:cubicBezTo>
                        <a:pt x="10" y="7"/>
                        <a:pt x="9" y="6"/>
                        <a:pt x="8" y="6"/>
                      </a:cubicBezTo>
                      <a:cubicBezTo>
                        <a:pt x="8" y="6"/>
                        <a:pt x="6" y="3"/>
                        <a:pt x="2" y="6"/>
                      </a:cubicBezTo>
                      <a:lnTo>
                        <a:pt x="1" y="6"/>
                      </a:lnTo>
                      <a:close/>
                    </a:path>
                  </a:pathLst>
                </a:custGeom>
                <a:solidFill>
                  <a:srgbClr val="27282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92" name="ïşl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42D43EF-04BC-4D17-84DC-7112A5214377}"/>
                    </a:ext>
                  </a:extLst>
                </p:cNvPr>
                <p:cNvSpPr/>
                <p:nvPr/>
              </p:nvSpPr>
              <p:spPr bwMode="auto">
                <a:xfrm>
                  <a:off x="6640513" y="3706813"/>
                  <a:ext cx="0" cy="476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F7D9BC"/>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93" name="îśḻ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31CE50C-F6A5-40A6-83C1-E4846AFA87F1}"/>
                    </a:ext>
                  </a:extLst>
                </p:cNvPr>
                <p:cNvSpPr/>
                <p:nvPr/>
              </p:nvSpPr>
              <p:spPr bwMode="auto">
                <a:xfrm>
                  <a:off x="6640513" y="3706813"/>
                  <a:ext cx="0" cy="476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94" name="iS1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AD6FE13-CACD-450C-B3F9-53751B5C2BB0}"/>
                    </a:ext>
                  </a:extLst>
                </p:cNvPr>
                <p:cNvSpPr/>
                <p:nvPr/>
              </p:nvSpPr>
              <p:spPr bwMode="auto">
                <a:xfrm>
                  <a:off x="6702426" y="3851276"/>
                  <a:ext cx="15875" cy="55563"/>
                </a:xfrm>
                <a:prstGeom prst="rect">
                  <a:avLst/>
                </a:prstGeom>
                <a:solidFill>
                  <a:srgbClr val="F6A4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95" name="ïśľ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2F9C1E6-DC0D-4CE2-BAAD-6669AB0C9AF0}"/>
                    </a:ext>
                  </a:extLst>
                </p:cNvPr>
                <p:cNvSpPr/>
                <p:nvPr/>
              </p:nvSpPr>
              <p:spPr bwMode="auto">
                <a:xfrm>
                  <a:off x="6459538" y="3851276"/>
                  <a:ext cx="15875" cy="55563"/>
                </a:xfrm>
                <a:prstGeom prst="rect">
                  <a:avLst/>
                </a:prstGeom>
                <a:solidFill>
                  <a:srgbClr val="F6A49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96" name="íšḻid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746DCC3-6398-4360-8EBD-2F3831D8C701}"/>
                    </a:ext>
                  </a:extLst>
                </p:cNvPr>
                <p:cNvSpPr/>
                <p:nvPr/>
              </p:nvSpPr>
              <p:spPr bwMode="auto">
                <a:xfrm>
                  <a:off x="6480176" y="3578226"/>
                  <a:ext cx="219075" cy="155575"/>
                </a:xfrm>
                <a:custGeom>
                  <a:avLst/>
                  <a:gdLst>
                    <a:gd name="T0" fmla="*/ 0 w 56"/>
                    <a:gd name="T1" fmla="*/ 6 h 40"/>
                    <a:gd name="T2" fmla="*/ 0 w 56"/>
                    <a:gd name="T3" fmla="*/ 13 h 40"/>
                    <a:gd name="T4" fmla="*/ 21 w 56"/>
                    <a:gd name="T5" fmla="*/ 40 h 40"/>
                    <a:gd name="T6" fmla="*/ 21 w 56"/>
                    <a:gd name="T7" fmla="*/ 40 h 40"/>
                    <a:gd name="T8" fmla="*/ 0 w 56"/>
                    <a:gd name="T9" fmla="*/ 13 h 40"/>
                    <a:gd name="T10" fmla="*/ 0 w 56"/>
                    <a:gd name="T11" fmla="*/ 6 h 40"/>
                    <a:gd name="T12" fmla="*/ 0 w 56"/>
                    <a:gd name="T13" fmla="*/ 6 h 40"/>
                    <a:gd name="T14" fmla="*/ 0 w 56"/>
                    <a:gd name="T15" fmla="*/ 6 h 40"/>
                    <a:gd name="T16" fmla="*/ 56 w 56"/>
                    <a:gd name="T17" fmla="*/ 0 h 40"/>
                    <a:gd name="T18" fmla="*/ 56 w 56"/>
                    <a:gd name="T19" fmla="*/ 13 h 40"/>
                    <a:gd name="T20" fmla="*/ 56 w 56"/>
                    <a:gd name="T21" fmla="*/ 13 h 40"/>
                    <a:gd name="T22" fmla="*/ 56 w 56"/>
                    <a:gd name="T23" fmla="*/ 2 h 40"/>
                    <a:gd name="T24" fmla="*/ 56 w 56"/>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0">
                      <a:moveTo>
                        <a:pt x="0" y="6"/>
                      </a:moveTo>
                      <a:cubicBezTo>
                        <a:pt x="0" y="13"/>
                        <a:pt x="0" y="13"/>
                        <a:pt x="0" y="13"/>
                      </a:cubicBezTo>
                      <a:cubicBezTo>
                        <a:pt x="0" y="26"/>
                        <a:pt x="9" y="37"/>
                        <a:pt x="21" y="40"/>
                      </a:cubicBezTo>
                      <a:cubicBezTo>
                        <a:pt x="21" y="40"/>
                        <a:pt x="21" y="40"/>
                        <a:pt x="21" y="40"/>
                      </a:cubicBezTo>
                      <a:cubicBezTo>
                        <a:pt x="9" y="37"/>
                        <a:pt x="0" y="26"/>
                        <a:pt x="0" y="13"/>
                      </a:cubicBezTo>
                      <a:cubicBezTo>
                        <a:pt x="0" y="6"/>
                        <a:pt x="0" y="6"/>
                        <a:pt x="0" y="6"/>
                      </a:cubicBezTo>
                      <a:cubicBezTo>
                        <a:pt x="0" y="6"/>
                        <a:pt x="0" y="6"/>
                        <a:pt x="0" y="6"/>
                      </a:cubicBezTo>
                      <a:cubicBezTo>
                        <a:pt x="0" y="6"/>
                        <a:pt x="0" y="6"/>
                        <a:pt x="0" y="6"/>
                      </a:cubicBezTo>
                      <a:moveTo>
                        <a:pt x="56" y="0"/>
                      </a:moveTo>
                      <a:cubicBezTo>
                        <a:pt x="56" y="13"/>
                        <a:pt x="56" y="13"/>
                        <a:pt x="56" y="13"/>
                      </a:cubicBezTo>
                      <a:cubicBezTo>
                        <a:pt x="56" y="13"/>
                        <a:pt x="56" y="13"/>
                        <a:pt x="56" y="13"/>
                      </a:cubicBezTo>
                      <a:cubicBezTo>
                        <a:pt x="56" y="2"/>
                        <a:pt x="56" y="2"/>
                        <a:pt x="56" y="2"/>
                      </a:cubicBezTo>
                      <a:cubicBezTo>
                        <a:pt x="56" y="0"/>
                        <a:pt x="56" y="0"/>
                        <a:pt x="56" y="0"/>
                      </a:cubicBezTo>
                    </a:path>
                  </a:pathLst>
                </a:custGeom>
                <a:solidFill>
                  <a:srgbClr val="F4E2D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97" name="íṡļ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3D75702-F7CB-40D4-80A1-8E410AADCD29}"/>
                    </a:ext>
                  </a:extLst>
                </p:cNvPr>
                <p:cNvSpPr/>
                <p:nvPr/>
              </p:nvSpPr>
              <p:spPr bwMode="auto">
                <a:xfrm>
                  <a:off x="6561138" y="3733801"/>
                  <a:ext cx="28575" cy="4763"/>
                </a:xfrm>
                <a:custGeom>
                  <a:avLst/>
                  <a:gdLst>
                    <a:gd name="T0" fmla="*/ 0 w 7"/>
                    <a:gd name="T1" fmla="*/ 0 h 1"/>
                    <a:gd name="T2" fmla="*/ 0 w 7"/>
                    <a:gd name="T3" fmla="*/ 0 h 1"/>
                    <a:gd name="T4" fmla="*/ 7 w 7"/>
                    <a:gd name="T5" fmla="*/ 1 h 1"/>
                    <a:gd name="T6" fmla="*/ 7 w 7"/>
                    <a:gd name="T7" fmla="*/ 1 h 1"/>
                    <a:gd name="T8" fmla="*/ 7 w 7"/>
                    <a:gd name="T9" fmla="*/ 1 h 1"/>
                    <a:gd name="T10" fmla="*/ 7 w 7"/>
                    <a:gd name="T11" fmla="*/ 1 h 1"/>
                    <a:gd name="T12" fmla="*/ 7 w 7"/>
                    <a:gd name="T13" fmla="*/ 1 h 1"/>
                    <a:gd name="T14" fmla="*/ 0 w 7"/>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
                      <a:moveTo>
                        <a:pt x="0" y="0"/>
                      </a:moveTo>
                      <a:cubicBezTo>
                        <a:pt x="0" y="0"/>
                        <a:pt x="0" y="0"/>
                        <a:pt x="0" y="0"/>
                      </a:cubicBezTo>
                      <a:cubicBezTo>
                        <a:pt x="2" y="0"/>
                        <a:pt x="4" y="1"/>
                        <a:pt x="7" y="1"/>
                      </a:cubicBezTo>
                      <a:cubicBezTo>
                        <a:pt x="7" y="1"/>
                        <a:pt x="7" y="1"/>
                        <a:pt x="7" y="1"/>
                      </a:cubicBezTo>
                      <a:cubicBezTo>
                        <a:pt x="7" y="1"/>
                        <a:pt x="7" y="1"/>
                        <a:pt x="7" y="1"/>
                      </a:cubicBezTo>
                      <a:cubicBezTo>
                        <a:pt x="7" y="1"/>
                        <a:pt x="7" y="1"/>
                        <a:pt x="7" y="1"/>
                      </a:cubicBezTo>
                      <a:cubicBezTo>
                        <a:pt x="7" y="1"/>
                        <a:pt x="7" y="1"/>
                        <a:pt x="7" y="1"/>
                      </a:cubicBezTo>
                      <a:cubicBezTo>
                        <a:pt x="4" y="1"/>
                        <a:pt x="2" y="0"/>
                        <a:pt x="0" y="0"/>
                      </a:cubicBezTo>
                    </a:path>
                  </a:pathLst>
                </a:custGeom>
                <a:solidFill>
                  <a:srgbClr val="F6A496"/>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98" name="íŝḻ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92AE5AC-CBD6-4300-9883-55E148AC032B}"/>
                    </a:ext>
                  </a:extLst>
                </p:cNvPr>
                <p:cNvSpPr/>
                <p:nvPr/>
              </p:nvSpPr>
              <p:spPr bwMode="auto">
                <a:xfrm>
                  <a:off x="6480176" y="3549651"/>
                  <a:ext cx="219075" cy="188913"/>
                </a:xfrm>
                <a:custGeom>
                  <a:avLst/>
                  <a:gdLst>
                    <a:gd name="T0" fmla="*/ 41 w 56"/>
                    <a:gd name="T1" fmla="*/ 41 h 48"/>
                    <a:gd name="T2" fmla="*/ 41 w 56"/>
                    <a:gd name="T3" fmla="*/ 40 h 48"/>
                    <a:gd name="T4" fmla="*/ 41 w 56"/>
                    <a:gd name="T5" fmla="*/ 41 h 48"/>
                    <a:gd name="T6" fmla="*/ 25 w 56"/>
                    <a:gd name="T7" fmla="*/ 41 h 48"/>
                    <a:gd name="T8" fmla="*/ 25 w 56"/>
                    <a:gd name="T9" fmla="*/ 40 h 48"/>
                    <a:gd name="T10" fmla="*/ 25 w 56"/>
                    <a:gd name="T11" fmla="*/ 40 h 48"/>
                    <a:gd name="T12" fmla="*/ 28 w 56"/>
                    <a:gd name="T13" fmla="*/ 39 h 48"/>
                    <a:gd name="T14" fmla="*/ 31 w 56"/>
                    <a:gd name="T15" fmla="*/ 39 h 48"/>
                    <a:gd name="T16" fmla="*/ 31 w 56"/>
                    <a:gd name="T17" fmla="*/ 40 h 48"/>
                    <a:gd name="T18" fmla="*/ 30 w 56"/>
                    <a:gd name="T19" fmla="*/ 41 h 48"/>
                    <a:gd name="T20" fmla="*/ 28 w 56"/>
                    <a:gd name="T21" fmla="*/ 40 h 48"/>
                    <a:gd name="T22" fmla="*/ 26 w 56"/>
                    <a:gd name="T23" fmla="*/ 41 h 48"/>
                    <a:gd name="T24" fmla="*/ 25 w 56"/>
                    <a:gd name="T25" fmla="*/ 41 h 48"/>
                    <a:gd name="T26" fmla="*/ 55 w 56"/>
                    <a:gd name="T27" fmla="*/ 0 h 48"/>
                    <a:gd name="T28" fmla="*/ 33 w 56"/>
                    <a:gd name="T29" fmla="*/ 36 h 48"/>
                    <a:gd name="T30" fmla="*/ 28 w 56"/>
                    <a:gd name="T31" fmla="*/ 37 h 48"/>
                    <a:gd name="T32" fmla="*/ 23 w 56"/>
                    <a:gd name="T33" fmla="*/ 36 h 48"/>
                    <a:gd name="T34" fmla="*/ 0 w 56"/>
                    <a:gd name="T35" fmla="*/ 1 h 48"/>
                    <a:gd name="T36" fmla="*/ 0 w 56"/>
                    <a:gd name="T37" fmla="*/ 13 h 48"/>
                    <a:gd name="T38" fmla="*/ 0 w 56"/>
                    <a:gd name="T39" fmla="*/ 13 h 48"/>
                    <a:gd name="T40" fmla="*/ 0 w 56"/>
                    <a:gd name="T41" fmla="*/ 20 h 48"/>
                    <a:gd name="T42" fmla="*/ 21 w 56"/>
                    <a:gd name="T43" fmla="*/ 47 h 48"/>
                    <a:gd name="T44" fmla="*/ 28 w 56"/>
                    <a:gd name="T45" fmla="*/ 48 h 48"/>
                    <a:gd name="T46" fmla="*/ 28 w 56"/>
                    <a:gd name="T47" fmla="*/ 48 h 48"/>
                    <a:gd name="T48" fmla="*/ 56 w 56"/>
                    <a:gd name="T49" fmla="*/ 20 h 48"/>
                    <a:gd name="T50" fmla="*/ 56 w 56"/>
                    <a:gd name="T51" fmla="*/ 7 h 48"/>
                    <a:gd name="T52" fmla="*/ 56 w 56"/>
                    <a:gd name="T53" fmla="*/ 0 h 48"/>
                    <a:gd name="T54" fmla="*/ 55 w 56"/>
                    <a:gd name="T5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 h="48">
                      <a:moveTo>
                        <a:pt x="41" y="41"/>
                      </a:moveTo>
                      <a:cubicBezTo>
                        <a:pt x="41" y="40"/>
                        <a:pt x="41" y="40"/>
                        <a:pt x="41" y="40"/>
                      </a:cubicBezTo>
                      <a:cubicBezTo>
                        <a:pt x="41" y="41"/>
                        <a:pt x="41" y="41"/>
                        <a:pt x="41" y="41"/>
                      </a:cubicBezTo>
                      <a:moveTo>
                        <a:pt x="25" y="41"/>
                      </a:moveTo>
                      <a:cubicBezTo>
                        <a:pt x="25" y="40"/>
                        <a:pt x="25" y="40"/>
                        <a:pt x="25" y="40"/>
                      </a:cubicBezTo>
                      <a:cubicBezTo>
                        <a:pt x="25" y="40"/>
                        <a:pt x="25" y="40"/>
                        <a:pt x="25" y="40"/>
                      </a:cubicBezTo>
                      <a:cubicBezTo>
                        <a:pt x="26" y="39"/>
                        <a:pt x="27" y="39"/>
                        <a:pt x="28" y="39"/>
                      </a:cubicBezTo>
                      <a:cubicBezTo>
                        <a:pt x="29" y="39"/>
                        <a:pt x="30" y="39"/>
                        <a:pt x="31" y="39"/>
                      </a:cubicBezTo>
                      <a:cubicBezTo>
                        <a:pt x="31" y="40"/>
                        <a:pt x="31" y="40"/>
                        <a:pt x="31" y="40"/>
                      </a:cubicBezTo>
                      <a:cubicBezTo>
                        <a:pt x="30" y="41"/>
                        <a:pt x="30" y="41"/>
                        <a:pt x="30" y="41"/>
                      </a:cubicBezTo>
                      <a:cubicBezTo>
                        <a:pt x="30" y="40"/>
                        <a:pt x="29" y="40"/>
                        <a:pt x="28" y="40"/>
                      </a:cubicBezTo>
                      <a:cubicBezTo>
                        <a:pt x="27" y="40"/>
                        <a:pt x="26" y="40"/>
                        <a:pt x="26" y="41"/>
                      </a:cubicBezTo>
                      <a:cubicBezTo>
                        <a:pt x="25" y="41"/>
                        <a:pt x="25" y="41"/>
                        <a:pt x="25" y="41"/>
                      </a:cubicBezTo>
                      <a:moveTo>
                        <a:pt x="55" y="0"/>
                      </a:moveTo>
                      <a:cubicBezTo>
                        <a:pt x="55" y="0"/>
                        <a:pt x="54" y="28"/>
                        <a:pt x="33" y="36"/>
                      </a:cubicBezTo>
                      <a:cubicBezTo>
                        <a:pt x="31" y="36"/>
                        <a:pt x="29" y="37"/>
                        <a:pt x="28" y="37"/>
                      </a:cubicBezTo>
                      <a:cubicBezTo>
                        <a:pt x="26" y="37"/>
                        <a:pt x="25" y="36"/>
                        <a:pt x="23" y="36"/>
                      </a:cubicBezTo>
                      <a:cubicBezTo>
                        <a:pt x="4" y="28"/>
                        <a:pt x="1" y="6"/>
                        <a:pt x="0" y="1"/>
                      </a:cubicBezTo>
                      <a:cubicBezTo>
                        <a:pt x="0" y="13"/>
                        <a:pt x="0" y="13"/>
                        <a:pt x="0" y="13"/>
                      </a:cubicBezTo>
                      <a:cubicBezTo>
                        <a:pt x="0" y="13"/>
                        <a:pt x="0" y="13"/>
                        <a:pt x="0" y="13"/>
                      </a:cubicBezTo>
                      <a:cubicBezTo>
                        <a:pt x="0" y="20"/>
                        <a:pt x="0" y="20"/>
                        <a:pt x="0" y="20"/>
                      </a:cubicBezTo>
                      <a:cubicBezTo>
                        <a:pt x="0" y="33"/>
                        <a:pt x="9" y="44"/>
                        <a:pt x="21" y="47"/>
                      </a:cubicBezTo>
                      <a:cubicBezTo>
                        <a:pt x="23" y="47"/>
                        <a:pt x="25" y="48"/>
                        <a:pt x="28" y="48"/>
                      </a:cubicBezTo>
                      <a:cubicBezTo>
                        <a:pt x="28" y="48"/>
                        <a:pt x="28" y="48"/>
                        <a:pt x="28" y="48"/>
                      </a:cubicBezTo>
                      <a:cubicBezTo>
                        <a:pt x="43" y="48"/>
                        <a:pt x="56" y="35"/>
                        <a:pt x="56" y="20"/>
                      </a:cubicBezTo>
                      <a:cubicBezTo>
                        <a:pt x="56" y="7"/>
                        <a:pt x="56" y="7"/>
                        <a:pt x="56" y="7"/>
                      </a:cubicBezTo>
                      <a:cubicBezTo>
                        <a:pt x="56" y="0"/>
                        <a:pt x="56" y="0"/>
                        <a:pt x="56" y="0"/>
                      </a:cubicBezTo>
                      <a:cubicBezTo>
                        <a:pt x="55" y="0"/>
                        <a:pt x="55" y="0"/>
                        <a:pt x="55" y="0"/>
                      </a:cubicBezTo>
                    </a:path>
                  </a:pathLst>
                </a:custGeom>
                <a:solidFill>
                  <a:srgbClr val="F7CFB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32500" lnSpcReduction="20000"/>
                </a:bodyPr>
                <a:lstStyle/>
                <a:p>
                  <a:pPr algn="ctr"/>
                  <a:endParaRPr/>
                </a:p>
              </p:txBody>
            </p:sp>
            <p:sp>
              <p:nvSpPr>
                <p:cNvPr id="99" name="îṧļ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A5F1759-D9F1-440D-A04E-681FDD19BA3E}"/>
                    </a:ext>
                  </a:extLst>
                </p:cNvPr>
                <p:cNvSpPr/>
                <p:nvPr/>
              </p:nvSpPr>
              <p:spPr bwMode="auto">
                <a:xfrm>
                  <a:off x="6577013" y="3703638"/>
                  <a:ext cx="23813" cy="7938"/>
                </a:xfrm>
                <a:custGeom>
                  <a:avLst/>
                  <a:gdLst>
                    <a:gd name="T0" fmla="*/ 3 w 6"/>
                    <a:gd name="T1" fmla="*/ 0 h 2"/>
                    <a:gd name="T2" fmla="*/ 0 w 6"/>
                    <a:gd name="T3" fmla="*/ 1 h 2"/>
                    <a:gd name="T4" fmla="*/ 0 w 6"/>
                    <a:gd name="T5" fmla="*/ 1 h 2"/>
                    <a:gd name="T6" fmla="*/ 0 w 6"/>
                    <a:gd name="T7" fmla="*/ 2 h 2"/>
                    <a:gd name="T8" fmla="*/ 1 w 6"/>
                    <a:gd name="T9" fmla="*/ 2 h 2"/>
                    <a:gd name="T10" fmla="*/ 3 w 6"/>
                    <a:gd name="T11" fmla="*/ 1 h 2"/>
                    <a:gd name="T12" fmla="*/ 5 w 6"/>
                    <a:gd name="T13" fmla="*/ 2 h 2"/>
                    <a:gd name="T14" fmla="*/ 6 w 6"/>
                    <a:gd name="T15" fmla="*/ 1 h 2"/>
                    <a:gd name="T16" fmla="*/ 6 w 6"/>
                    <a:gd name="T17" fmla="*/ 0 h 2"/>
                    <a:gd name="T18" fmla="*/ 3 w 6"/>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
                      <a:moveTo>
                        <a:pt x="3" y="0"/>
                      </a:moveTo>
                      <a:cubicBezTo>
                        <a:pt x="2" y="0"/>
                        <a:pt x="1" y="0"/>
                        <a:pt x="0" y="1"/>
                      </a:cubicBezTo>
                      <a:cubicBezTo>
                        <a:pt x="0" y="1"/>
                        <a:pt x="0" y="1"/>
                        <a:pt x="0" y="1"/>
                      </a:cubicBezTo>
                      <a:cubicBezTo>
                        <a:pt x="0" y="2"/>
                        <a:pt x="0" y="2"/>
                        <a:pt x="0" y="2"/>
                      </a:cubicBezTo>
                      <a:cubicBezTo>
                        <a:pt x="1" y="2"/>
                        <a:pt x="1" y="2"/>
                        <a:pt x="1" y="2"/>
                      </a:cubicBezTo>
                      <a:cubicBezTo>
                        <a:pt x="1" y="1"/>
                        <a:pt x="2" y="1"/>
                        <a:pt x="3" y="1"/>
                      </a:cubicBezTo>
                      <a:cubicBezTo>
                        <a:pt x="4" y="1"/>
                        <a:pt x="5" y="1"/>
                        <a:pt x="5" y="2"/>
                      </a:cubicBezTo>
                      <a:cubicBezTo>
                        <a:pt x="6" y="1"/>
                        <a:pt x="6" y="1"/>
                        <a:pt x="6" y="1"/>
                      </a:cubicBezTo>
                      <a:cubicBezTo>
                        <a:pt x="6" y="0"/>
                        <a:pt x="6" y="0"/>
                        <a:pt x="6" y="0"/>
                      </a:cubicBezTo>
                      <a:cubicBezTo>
                        <a:pt x="5" y="0"/>
                        <a:pt x="4" y="0"/>
                        <a:pt x="3" y="0"/>
                      </a:cubicBezTo>
                    </a:path>
                  </a:pathLst>
                </a:custGeom>
                <a:solidFill>
                  <a:srgbClr val="F7A584"/>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00" name="isľid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C626DDC-3EFC-492E-A26B-0C02A34D26CD}"/>
                    </a:ext>
                  </a:extLst>
                </p:cNvPr>
                <p:cNvSpPr/>
                <p:nvPr/>
              </p:nvSpPr>
              <p:spPr bwMode="auto">
                <a:xfrm>
                  <a:off x="6699251" y="3549651"/>
                  <a:ext cx="0" cy="36513"/>
                </a:xfrm>
                <a:custGeom>
                  <a:avLst/>
                  <a:gdLst>
                    <a:gd name="T0" fmla="*/ 0 h 23"/>
                    <a:gd name="T1" fmla="*/ 18 h 23"/>
                    <a:gd name="T2" fmla="*/ 23 h 23"/>
                    <a:gd name="T3" fmla="*/ 0 h 23"/>
                    <a:gd name="T4" fmla="*/ 0 h 23"/>
                  </a:gdLst>
                  <a:ahLst/>
                  <a:cxnLst>
                    <a:cxn ang="0">
                      <a:pos x="0" y="T0"/>
                    </a:cxn>
                    <a:cxn ang="0">
                      <a:pos x="0" y="T1"/>
                    </a:cxn>
                    <a:cxn ang="0">
                      <a:pos x="0" y="T2"/>
                    </a:cxn>
                    <a:cxn ang="0">
                      <a:pos x="0" y="T3"/>
                    </a:cxn>
                    <a:cxn ang="0">
                      <a:pos x="0" y="T4"/>
                    </a:cxn>
                  </a:cxnLst>
                  <a:rect l="0" t="0" r="r" b="b"/>
                  <a:pathLst>
                    <a:path h="23">
                      <a:moveTo>
                        <a:pt x="0" y="0"/>
                      </a:moveTo>
                      <a:lnTo>
                        <a:pt x="0" y="18"/>
                      </a:lnTo>
                      <a:lnTo>
                        <a:pt x="0" y="23"/>
                      </a:lnTo>
                      <a:lnTo>
                        <a:pt x="0" y="0"/>
                      </a:lnTo>
                      <a:lnTo>
                        <a:pt x="0" y="0"/>
                      </a:lnTo>
                      <a:close/>
                    </a:path>
                  </a:pathLst>
                </a:custGeom>
                <a:solidFill>
                  <a:srgbClr val="F6A496"/>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01" name="i$li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4F4845A-DD26-45ED-823A-6864979B4F26}"/>
                    </a:ext>
                  </a:extLst>
                </p:cNvPr>
                <p:cNvSpPr/>
                <p:nvPr/>
              </p:nvSpPr>
              <p:spPr bwMode="auto">
                <a:xfrm>
                  <a:off x="6699251" y="3549651"/>
                  <a:ext cx="0" cy="36513"/>
                </a:xfrm>
                <a:custGeom>
                  <a:avLst/>
                  <a:gdLst>
                    <a:gd name="T0" fmla="*/ 0 h 23"/>
                    <a:gd name="T1" fmla="*/ 18 h 23"/>
                    <a:gd name="T2" fmla="*/ 23 h 23"/>
                    <a:gd name="T3" fmla="*/ 0 h 23"/>
                    <a:gd name="T4" fmla="*/ 0 h 23"/>
                  </a:gdLst>
                  <a:ahLst/>
                  <a:cxnLst>
                    <a:cxn ang="0">
                      <a:pos x="0" y="T0"/>
                    </a:cxn>
                    <a:cxn ang="0">
                      <a:pos x="0" y="T1"/>
                    </a:cxn>
                    <a:cxn ang="0">
                      <a:pos x="0" y="T2"/>
                    </a:cxn>
                    <a:cxn ang="0">
                      <a:pos x="0" y="T3"/>
                    </a:cxn>
                    <a:cxn ang="0">
                      <a:pos x="0" y="T4"/>
                    </a:cxn>
                  </a:cxnLst>
                  <a:rect l="0" t="0" r="r" b="b"/>
                  <a:pathLst>
                    <a:path h="23">
                      <a:moveTo>
                        <a:pt x="0" y="0"/>
                      </a:moveTo>
                      <a:lnTo>
                        <a:pt x="0" y="18"/>
                      </a:lnTo>
                      <a:lnTo>
                        <a:pt x="0" y="23"/>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02" name="ïṩl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14C2129-1696-4173-98D5-65AAE9B8D30D}"/>
                    </a:ext>
                  </a:extLst>
                </p:cNvPr>
                <p:cNvSpPr/>
                <p:nvPr/>
              </p:nvSpPr>
              <p:spPr bwMode="auto">
                <a:xfrm>
                  <a:off x="6480176" y="3549651"/>
                  <a:ext cx="0" cy="52388"/>
                </a:xfrm>
                <a:custGeom>
                  <a:avLst/>
                  <a:gdLst>
                    <a:gd name="T0" fmla="*/ 0 h 13"/>
                    <a:gd name="T1" fmla="*/ 0 h 13"/>
                    <a:gd name="T2" fmla="*/ 13 h 13"/>
                    <a:gd name="T3" fmla="*/ 13 h 13"/>
                    <a:gd name="T4" fmla="*/ 13 h 13"/>
                    <a:gd name="T5" fmla="*/ 13 h 13"/>
                    <a:gd name="T6" fmla="*/ 1 h 13"/>
                    <a:gd name="T7" fmla="*/ 0 h 1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3">
                      <a:moveTo>
                        <a:pt x="0" y="0"/>
                      </a:moveTo>
                      <a:cubicBezTo>
                        <a:pt x="0" y="0"/>
                        <a:pt x="0" y="0"/>
                        <a:pt x="0" y="0"/>
                      </a:cubicBezTo>
                      <a:cubicBezTo>
                        <a:pt x="0" y="13"/>
                        <a:pt x="0" y="13"/>
                        <a:pt x="0" y="13"/>
                      </a:cubicBezTo>
                      <a:cubicBezTo>
                        <a:pt x="0" y="13"/>
                        <a:pt x="0" y="13"/>
                        <a:pt x="0" y="13"/>
                      </a:cubicBezTo>
                      <a:cubicBezTo>
                        <a:pt x="0" y="13"/>
                        <a:pt x="0" y="13"/>
                        <a:pt x="0" y="13"/>
                      </a:cubicBezTo>
                      <a:cubicBezTo>
                        <a:pt x="0" y="13"/>
                        <a:pt x="0" y="13"/>
                        <a:pt x="0" y="13"/>
                      </a:cubicBezTo>
                      <a:cubicBezTo>
                        <a:pt x="0" y="1"/>
                        <a:pt x="0" y="1"/>
                        <a:pt x="0" y="1"/>
                      </a:cubicBezTo>
                      <a:cubicBezTo>
                        <a:pt x="0" y="1"/>
                        <a:pt x="0" y="0"/>
                        <a:pt x="0" y="0"/>
                      </a:cubicBezTo>
                    </a:path>
                  </a:pathLst>
                </a:custGeom>
                <a:solidFill>
                  <a:srgbClr val="F6A496"/>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03" name="ïṧľ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2A762A0-E5AE-4A56-9E93-50D8A913EADD}"/>
                    </a:ext>
                  </a:extLst>
                </p:cNvPr>
                <p:cNvSpPr/>
                <p:nvPr/>
              </p:nvSpPr>
              <p:spPr bwMode="auto">
                <a:xfrm>
                  <a:off x="6640513" y="3706813"/>
                  <a:ext cx="0" cy="476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solidFill>
                  <a:srgbClr val="F7CFB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04" name="ísḻ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6ADB7BA-3E92-4AD2-BE2E-1ACDC6E18447}"/>
                    </a:ext>
                  </a:extLst>
                </p:cNvPr>
                <p:cNvSpPr/>
                <p:nvPr/>
              </p:nvSpPr>
              <p:spPr bwMode="auto">
                <a:xfrm>
                  <a:off x="6640513" y="3706813"/>
                  <a:ext cx="0" cy="4763"/>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05" name="îṡ1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96904E8C-80D8-4F98-84A3-D3966C452614}"/>
                    </a:ext>
                  </a:extLst>
                </p:cNvPr>
                <p:cNvSpPr/>
                <p:nvPr/>
              </p:nvSpPr>
              <p:spPr bwMode="auto">
                <a:xfrm>
                  <a:off x="6464301" y="3354388"/>
                  <a:ext cx="261938" cy="192088"/>
                </a:xfrm>
                <a:custGeom>
                  <a:avLst/>
                  <a:gdLst>
                    <a:gd name="T0" fmla="*/ 57 w 67"/>
                    <a:gd name="T1" fmla="*/ 17 h 49"/>
                    <a:gd name="T2" fmla="*/ 23 w 67"/>
                    <a:gd name="T3" fmla="*/ 4 h 49"/>
                    <a:gd name="T4" fmla="*/ 14 w 67"/>
                    <a:gd name="T5" fmla="*/ 10 h 49"/>
                    <a:gd name="T6" fmla="*/ 4 w 67"/>
                    <a:gd name="T7" fmla="*/ 49 h 49"/>
                    <a:gd name="T8" fmla="*/ 21 w 67"/>
                    <a:gd name="T9" fmla="*/ 26 h 49"/>
                    <a:gd name="T10" fmla="*/ 21 w 67"/>
                    <a:gd name="T11" fmla="*/ 26 h 49"/>
                    <a:gd name="T12" fmla="*/ 59 w 67"/>
                    <a:gd name="T13" fmla="*/ 39 h 49"/>
                    <a:gd name="T14" fmla="*/ 60 w 67"/>
                    <a:gd name="T15" fmla="*/ 49 h 49"/>
                    <a:gd name="T16" fmla="*/ 57 w 67"/>
                    <a:gd name="T17"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49">
                      <a:moveTo>
                        <a:pt x="57" y="17"/>
                      </a:moveTo>
                      <a:cubicBezTo>
                        <a:pt x="53" y="8"/>
                        <a:pt x="44" y="0"/>
                        <a:pt x="23" y="4"/>
                      </a:cubicBezTo>
                      <a:cubicBezTo>
                        <a:pt x="23" y="4"/>
                        <a:pt x="18" y="4"/>
                        <a:pt x="14" y="10"/>
                      </a:cubicBezTo>
                      <a:cubicBezTo>
                        <a:pt x="8" y="11"/>
                        <a:pt x="0" y="17"/>
                        <a:pt x="4" y="49"/>
                      </a:cubicBezTo>
                      <a:cubicBezTo>
                        <a:pt x="4" y="49"/>
                        <a:pt x="9" y="13"/>
                        <a:pt x="21" y="26"/>
                      </a:cubicBezTo>
                      <a:cubicBezTo>
                        <a:pt x="21" y="26"/>
                        <a:pt x="21" y="26"/>
                        <a:pt x="21" y="26"/>
                      </a:cubicBezTo>
                      <a:cubicBezTo>
                        <a:pt x="25" y="31"/>
                        <a:pt x="35" y="39"/>
                        <a:pt x="59" y="39"/>
                      </a:cubicBezTo>
                      <a:cubicBezTo>
                        <a:pt x="60" y="45"/>
                        <a:pt x="60" y="49"/>
                        <a:pt x="60" y="49"/>
                      </a:cubicBezTo>
                      <a:cubicBezTo>
                        <a:pt x="67" y="25"/>
                        <a:pt x="61" y="19"/>
                        <a:pt x="57" y="17"/>
                      </a:cubicBezTo>
                    </a:path>
                  </a:pathLst>
                </a:custGeom>
                <a:solidFill>
                  <a:srgbClr val="27282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32500" lnSpcReduction="20000"/>
                </a:bodyPr>
                <a:lstStyle/>
                <a:p>
                  <a:pPr algn="ctr"/>
                  <a:endParaRPr/>
                </a:p>
              </p:txBody>
            </p:sp>
            <p:sp>
              <p:nvSpPr>
                <p:cNvPr id="106" name="íṩl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5DB607E-9269-4599-AF04-76050893A775}"/>
                    </a:ext>
                  </a:extLst>
                </p:cNvPr>
                <p:cNvSpPr/>
                <p:nvPr/>
              </p:nvSpPr>
              <p:spPr bwMode="auto">
                <a:xfrm>
                  <a:off x="6526213" y="3425826"/>
                  <a:ext cx="184150" cy="69850"/>
                </a:xfrm>
                <a:custGeom>
                  <a:avLst/>
                  <a:gdLst>
                    <a:gd name="T0" fmla="*/ 1 w 47"/>
                    <a:gd name="T1" fmla="*/ 0 h 18"/>
                    <a:gd name="T2" fmla="*/ 0 w 47"/>
                    <a:gd name="T3" fmla="*/ 0 h 18"/>
                    <a:gd name="T4" fmla="*/ 0 w 47"/>
                    <a:gd name="T5" fmla="*/ 1 h 18"/>
                    <a:gd name="T6" fmla="*/ 1 w 47"/>
                    <a:gd name="T7" fmla="*/ 1 h 18"/>
                    <a:gd name="T8" fmla="*/ 8 w 47"/>
                    <a:gd name="T9" fmla="*/ 5 h 18"/>
                    <a:gd name="T10" fmla="*/ 17 w 47"/>
                    <a:gd name="T11" fmla="*/ 13 h 18"/>
                    <a:gd name="T12" fmla="*/ 47 w 47"/>
                    <a:gd name="T13" fmla="*/ 18 h 18"/>
                    <a:gd name="T14" fmla="*/ 47 w 47"/>
                    <a:gd name="T15" fmla="*/ 17 h 18"/>
                    <a:gd name="T16" fmla="*/ 18 w 47"/>
                    <a:gd name="T17" fmla="*/ 12 h 18"/>
                    <a:gd name="T18" fmla="*/ 9 w 47"/>
                    <a:gd name="T19" fmla="*/ 4 h 18"/>
                    <a:gd name="T20" fmla="*/ 1 w 47"/>
                    <a:gd name="T2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8">
                      <a:moveTo>
                        <a:pt x="1" y="0"/>
                      </a:moveTo>
                      <a:cubicBezTo>
                        <a:pt x="0" y="0"/>
                        <a:pt x="0" y="0"/>
                        <a:pt x="0" y="0"/>
                      </a:cubicBezTo>
                      <a:cubicBezTo>
                        <a:pt x="0" y="1"/>
                        <a:pt x="0" y="1"/>
                        <a:pt x="0" y="1"/>
                      </a:cubicBezTo>
                      <a:cubicBezTo>
                        <a:pt x="0" y="1"/>
                        <a:pt x="1" y="1"/>
                        <a:pt x="1" y="1"/>
                      </a:cubicBezTo>
                      <a:cubicBezTo>
                        <a:pt x="3" y="1"/>
                        <a:pt x="6" y="2"/>
                        <a:pt x="8" y="5"/>
                      </a:cubicBezTo>
                      <a:cubicBezTo>
                        <a:pt x="11" y="8"/>
                        <a:pt x="14" y="11"/>
                        <a:pt x="17" y="13"/>
                      </a:cubicBezTo>
                      <a:cubicBezTo>
                        <a:pt x="23" y="15"/>
                        <a:pt x="32" y="18"/>
                        <a:pt x="47" y="18"/>
                      </a:cubicBezTo>
                      <a:cubicBezTo>
                        <a:pt x="47" y="17"/>
                        <a:pt x="47" y="17"/>
                        <a:pt x="47" y="17"/>
                      </a:cubicBezTo>
                      <a:cubicBezTo>
                        <a:pt x="32" y="17"/>
                        <a:pt x="23" y="14"/>
                        <a:pt x="18" y="12"/>
                      </a:cubicBezTo>
                      <a:cubicBezTo>
                        <a:pt x="14" y="10"/>
                        <a:pt x="12" y="8"/>
                        <a:pt x="9" y="4"/>
                      </a:cubicBezTo>
                      <a:cubicBezTo>
                        <a:pt x="7" y="1"/>
                        <a:pt x="3" y="0"/>
                        <a:pt x="1" y="0"/>
                      </a:cubicBezTo>
                    </a:path>
                  </a:pathLst>
                </a:custGeom>
                <a:solidFill>
                  <a:srgbClr val="3C3D3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07" name="iś1ï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2801454-761B-44B1-BFDE-EEC4D2537006}"/>
                    </a:ext>
                  </a:extLst>
                </p:cNvPr>
                <p:cNvSpPr/>
                <p:nvPr/>
              </p:nvSpPr>
              <p:spPr bwMode="auto">
                <a:xfrm>
                  <a:off x="6526213" y="3402013"/>
                  <a:ext cx="184150" cy="61913"/>
                </a:xfrm>
                <a:custGeom>
                  <a:avLst/>
                  <a:gdLst>
                    <a:gd name="T0" fmla="*/ 4 w 47"/>
                    <a:gd name="T1" fmla="*/ 0 h 16"/>
                    <a:gd name="T2" fmla="*/ 0 w 47"/>
                    <a:gd name="T3" fmla="*/ 1 h 16"/>
                    <a:gd name="T4" fmla="*/ 0 w 47"/>
                    <a:gd name="T5" fmla="*/ 2 h 16"/>
                    <a:gd name="T6" fmla="*/ 4 w 47"/>
                    <a:gd name="T7" fmla="*/ 1 h 16"/>
                    <a:gd name="T8" fmla="*/ 15 w 47"/>
                    <a:gd name="T9" fmla="*/ 7 h 16"/>
                    <a:gd name="T10" fmla="*/ 15 w 47"/>
                    <a:gd name="T11" fmla="*/ 7 h 16"/>
                    <a:gd name="T12" fmla="*/ 47 w 47"/>
                    <a:gd name="T13" fmla="*/ 16 h 16"/>
                    <a:gd name="T14" fmla="*/ 47 w 47"/>
                    <a:gd name="T15" fmla="*/ 15 h 16"/>
                    <a:gd name="T16" fmla="*/ 16 w 47"/>
                    <a:gd name="T17" fmla="*/ 7 h 16"/>
                    <a:gd name="T18" fmla="*/ 16 w 47"/>
                    <a:gd name="T19" fmla="*/ 6 h 16"/>
                    <a:gd name="T20" fmla="*/ 4 w 47"/>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6">
                      <a:moveTo>
                        <a:pt x="4" y="0"/>
                      </a:moveTo>
                      <a:cubicBezTo>
                        <a:pt x="2" y="0"/>
                        <a:pt x="0" y="1"/>
                        <a:pt x="0" y="1"/>
                      </a:cubicBezTo>
                      <a:cubicBezTo>
                        <a:pt x="0" y="2"/>
                        <a:pt x="0" y="2"/>
                        <a:pt x="0" y="2"/>
                      </a:cubicBezTo>
                      <a:cubicBezTo>
                        <a:pt x="0" y="2"/>
                        <a:pt x="2" y="1"/>
                        <a:pt x="4" y="1"/>
                      </a:cubicBezTo>
                      <a:cubicBezTo>
                        <a:pt x="8" y="1"/>
                        <a:pt x="12" y="2"/>
                        <a:pt x="15" y="7"/>
                      </a:cubicBezTo>
                      <a:cubicBezTo>
                        <a:pt x="15" y="7"/>
                        <a:pt x="15" y="7"/>
                        <a:pt x="15" y="7"/>
                      </a:cubicBezTo>
                      <a:cubicBezTo>
                        <a:pt x="18" y="12"/>
                        <a:pt x="29" y="15"/>
                        <a:pt x="47" y="16"/>
                      </a:cubicBezTo>
                      <a:cubicBezTo>
                        <a:pt x="47" y="15"/>
                        <a:pt x="47" y="15"/>
                        <a:pt x="47" y="15"/>
                      </a:cubicBezTo>
                      <a:cubicBezTo>
                        <a:pt x="23" y="14"/>
                        <a:pt x="17" y="9"/>
                        <a:pt x="16" y="7"/>
                      </a:cubicBezTo>
                      <a:cubicBezTo>
                        <a:pt x="16" y="6"/>
                        <a:pt x="16" y="6"/>
                        <a:pt x="16" y="6"/>
                      </a:cubicBezTo>
                      <a:cubicBezTo>
                        <a:pt x="12" y="1"/>
                        <a:pt x="8" y="0"/>
                        <a:pt x="4" y="0"/>
                      </a:cubicBezTo>
                    </a:path>
                  </a:pathLst>
                </a:custGeom>
                <a:solidFill>
                  <a:srgbClr val="3C3D3E"/>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08" name="íŝḷiḋ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9FFAAF7-AC7E-4CAD-94A6-AC006704FE19}"/>
                    </a:ext>
                  </a:extLst>
                </p:cNvPr>
                <p:cNvSpPr/>
                <p:nvPr/>
              </p:nvSpPr>
              <p:spPr bwMode="auto">
                <a:xfrm>
                  <a:off x="5943601" y="3968751"/>
                  <a:ext cx="1287463"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09" name="íṡlîḓ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F3CD630-1850-4074-A1E1-3A6421AE6C28}"/>
                    </a:ext>
                  </a:extLst>
                </p:cNvPr>
                <p:cNvSpPr/>
                <p:nvPr/>
              </p:nvSpPr>
              <p:spPr bwMode="auto">
                <a:xfrm>
                  <a:off x="5943601" y="4075113"/>
                  <a:ext cx="1287463"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0" name="íṡlí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69831E8-7836-40FD-B726-DF67007926BB}"/>
                    </a:ext>
                  </a:extLst>
                </p:cNvPr>
                <p:cNvSpPr/>
                <p:nvPr/>
              </p:nvSpPr>
              <p:spPr bwMode="auto">
                <a:xfrm>
                  <a:off x="5943601" y="4168776"/>
                  <a:ext cx="422275"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1" name="iŝļí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76D828E-F116-4705-92AA-49824F93A7B8}"/>
                    </a:ext>
                  </a:extLst>
                </p:cNvPr>
                <p:cNvSpPr/>
                <p:nvPr/>
              </p:nvSpPr>
              <p:spPr bwMode="auto">
                <a:xfrm>
                  <a:off x="6472238" y="4168776"/>
                  <a:ext cx="419100"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2" name="iṩļïḓ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3341AB4-161F-468D-8D47-153C0C90F7B7}"/>
                    </a:ext>
                  </a:extLst>
                </p:cNvPr>
                <p:cNvSpPr/>
                <p:nvPr/>
              </p:nvSpPr>
              <p:spPr bwMode="auto">
                <a:xfrm>
                  <a:off x="5943601" y="4270376"/>
                  <a:ext cx="1287463" cy="55563"/>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3" name="ïṩ1ï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61F039A-C21C-4E39-AF0E-90B0D6498633}"/>
                    </a:ext>
                  </a:extLst>
                </p:cNvPr>
                <p:cNvSpPr/>
                <p:nvPr/>
              </p:nvSpPr>
              <p:spPr bwMode="auto">
                <a:xfrm>
                  <a:off x="5943601" y="4376738"/>
                  <a:ext cx="590550"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4" name="iṥ1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3043E9D-FE3D-46BB-814B-BABC7B2446D7}"/>
                    </a:ext>
                  </a:extLst>
                </p:cNvPr>
                <p:cNvSpPr/>
                <p:nvPr/>
              </p:nvSpPr>
              <p:spPr bwMode="auto">
                <a:xfrm>
                  <a:off x="6640513" y="4376738"/>
                  <a:ext cx="590550"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5" name="îşḷi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D17D951-45B1-4511-B26A-0B06C5A039E8}"/>
                    </a:ext>
                  </a:extLst>
                </p:cNvPr>
                <p:cNvSpPr/>
                <p:nvPr/>
              </p:nvSpPr>
              <p:spPr bwMode="auto">
                <a:xfrm>
                  <a:off x="5943601" y="4470401"/>
                  <a:ext cx="1287463" cy="53975"/>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6" name="íṧḻî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F9275A5-91ED-47B7-B63D-8EE1FC322E4A}"/>
                    </a:ext>
                  </a:extLst>
                </p:cNvPr>
                <p:cNvSpPr/>
                <p:nvPr/>
              </p:nvSpPr>
              <p:spPr bwMode="auto">
                <a:xfrm>
                  <a:off x="5943601" y="4598988"/>
                  <a:ext cx="457200"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7" name="íS1i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661A459-6676-49FE-B420-4F129DF20C62}"/>
                    </a:ext>
                  </a:extLst>
                </p:cNvPr>
                <p:cNvSpPr/>
                <p:nvPr/>
              </p:nvSpPr>
              <p:spPr bwMode="auto">
                <a:xfrm>
                  <a:off x="6777038" y="4598988"/>
                  <a:ext cx="454025"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8" name="íṣḷî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4348C65-4B11-4990-82A5-30173D504A3B}"/>
                    </a:ext>
                  </a:extLst>
                </p:cNvPr>
                <p:cNvSpPr/>
                <p:nvPr/>
              </p:nvSpPr>
              <p:spPr bwMode="auto">
                <a:xfrm>
                  <a:off x="5943601" y="4705351"/>
                  <a:ext cx="1287463"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19" name="ïṡḻï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5951A5E-6176-4F8A-8032-0D15F8F7DDBC}"/>
                    </a:ext>
                  </a:extLst>
                </p:cNvPr>
                <p:cNvSpPr/>
                <p:nvPr/>
              </p:nvSpPr>
              <p:spPr bwMode="auto">
                <a:xfrm>
                  <a:off x="5943601" y="4799013"/>
                  <a:ext cx="504825" cy="53975"/>
                </a:xfrm>
                <a:custGeom>
                  <a:avLst/>
                  <a:gdLst>
                    <a:gd name="T0" fmla="*/ 318 w 318"/>
                    <a:gd name="T1" fmla="*/ 32 h 34"/>
                    <a:gd name="T2" fmla="*/ 0 w 318"/>
                    <a:gd name="T3" fmla="*/ 34 h 34"/>
                    <a:gd name="T4" fmla="*/ 0 w 318"/>
                    <a:gd name="T5" fmla="*/ 0 h 34"/>
                    <a:gd name="T6" fmla="*/ 318 w 318"/>
                    <a:gd name="T7" fmla="*/ 0 h 34"/>
                    <a:gd name="T8" fmla="*/ 318 w 318"/>
                    <a:gd name="T9" fmla="*/ 32 h 34"/>
                  </a:gdLst>
                  <a:ahLst/>
                  <a:cxnLst>
                    <a:cxn ang="0">
                      <a:pos x="T0" y="T1"/>
                    </a:cxn>
                    <a:cxn ang="0">
                      <a:pos x="T2" y="T3"/>
                    </a:cxn>
                    <a:cxn ang="0">
                      <a:pos x="T4" y="T5"/>
                    </a:cxn>
                    <a:cxn ang="0">
                      <a:pos x="T6" y="T7"/>
                    </a:cxn>
                    <a:cxn ang="0">
                      <a:pos x="T8" y="T9"/>
                    </a:cxn>
                  </a:cxnLst>
                  <a:rect l="0" t="0" r="r" b="b"/>
                  <a:pathLst>
                    <a:path w="318" h="34">
                      <a:moveTo>
                        <a:pt x="318" y="32"/>
                      </a:moveTo>
                      <a:lnTo>
                        <a:pt x="0" y="34"/>
                      </a:lnTo>
                      <a:lnTo>
                        <a:pt x="0" y="0"/>
                      </a:lnTo>
                      <a:lnTo>
                        <a:pt x="318" y="0"/>
                      </a:lnTo>
                      <a:lnTo>
                        <a:pt x="318" y="32"/>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20" name="í$ḻiḑ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E42CCA7-BFAB-42F1-A579-883EE1FF8BAB}"/>
                    </a:ext>
                  </a:extLst>
                </p:cNvPr>
                <p:cNvSpPr/>
                <p:nvPr/>
              </p:nvSpPr>
              <p:spPr bwMode="auto">
                <a:xfrm>
                  <a:off x="5943601" y="4903788"/>
                  <a:ext cx="504825"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21" name="ïSľïḑ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4FB0A05-36C9-4D58-BBEE-1290A0077857}"/>
                    </a:ext>
                  </a:extLst>
                </p:cNvPr>
                <p:cNvSpPr/>
                <p:nvPr/>
              </p:nvSpPr>
              <p:spPr bwMode="auto">
                <a:xfrm>
                  <a:off x="6726238" y="4799013"/>
                  <a:ext cx="504825" cy="53975"/>
                </a:xfrm>
                <a:custGeom>
                  <a:avLst/>
                  <a:gdLst>
                    <a:gd name="T0" fmla="*/ 318 w 318"/>
                    <a:gd name="T1" fmla="*/ 32 h 34"/>
                    <a:gd name="T2" fmla="*/ 0 w 318"/>
                    <a:gd name="T3" fmla="*/ 34 h 34"/>
                    <a:gd name="T4" fmla="*/ 0 w 318"/>
                    <a:gd name="T5" fmla="*/ 0 h 34"/>
                    <a:gd name="T6" fmla="*/ 318 w 318"/>
                    <a:gd name="T7" fmla="*/ 0 h 34"/>
                    <a:gd name="T8" fmla="*/ 318 w 318"/>
                    <a:gd name="T9" fmla="*/ 32 h 34"/>
                  </a:gdLst>
                  <a:ahLst/>
                  <a:cxnLst>
                    <a:cxn ang="0">
                      <a:pos x="T0" y="T1"/>
                    </a:cxn>
                    <a:cxn ang="0">
                      <a:pos x="T2" y="T3"/>
                    </a:cxn>
                    <a:cxn ang="0">
                      <a:pos x="T4" y="T5"/>
                    </a:cxn>
                    <a:cxn ang="0">
                      <a:pos x="T6" y="T7"/>
                    </a:cxn>
                    <a:cxn ang="0">
                      <a:pos x="T8" y="T9"/>
                    </a:cxn>
                  </a:cxnLst>
                  <a:rect l="0" t="0" r="r" b="b"/>
                  <a:pathLst>
                    <a:path w="318" h="34">
                      <a:moveTo>
                        <a:pt x="318" y="32"/>
                      </a:moveTo>
                      <a:lnTo>
                        <a:pt x="0" y="34"/>
                      </a:lnTo>
                      <a:lnTo>
                        <a:pt x="0" y="0"/>
                      </a:lnTo>
                      <a:lnTo>
                        <a:pt x="318" y="0"/>
                      </a:lnTo>
                      <a:lnTo>
                        <a:pt x="318" y="32"/>
                      </a:lnTo>
                      <a:close/>
                    </a:path>
                  </a:pathLst>
                </a:custGeom>
                <a:solidFill>
                  <a:srgbClr val="EBEAEA"/>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ctr">
                  <a:normAutofit fontScale="25000" lnSpcReduction="20000"/>
                </a:bodyPr>
                <a:lstStyle/>
                <a:p>
                  <a:pPr algn="ctr"/>
                  <a:endParaRPr/>
                </a:p>
              </p:txBody>
            </p:sp>
            <p:sp>
              <p:nvSpPr>
                <p:cNvPr id="122" name="î$ḷï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53122F-8870-4019-8F47-7107BAC009E5}"/>
                    </a:ext>
                  </a:extLst>
                </p:cNvPr>
                <p:cNvSpPr/>
                <p:nvPr/>
              </p:nvSpPr>
              <p:spPr bwMode="auto">
                <a:xfrm>
                  <a:off x="6726238" y="4903788"/>
                  <a:ext cx="504825"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23" name="iSļ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09612C37-8303-495F-9D59-F18EDF20B61C}"/>
                    </a:ext>
                  </a:extLst>
                </p:cNvPr>
                <p:cNvSpPr/>
                <p:nvPr/>
              </p:nvSpPr>
              <p:spPr bwMode="auto">
                <a:xfrm>
                  <a:off x="5943601" y="5005388"/>
                  <a:ext cx="696913" cy="55563"/>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sp>
              <p:nvSpPr>
                <p:cNvPr id="124" name="ïSlí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7D42A2E-E724-49BD-AAB7-AEE9C6199E92}"/>
                    </a:ext>
                  </a:extLst>
                </p:cNvPr>
                <p:cNvSpPr/>
                <p:nvPr/>
              </p:nvSpPr>
              <p:spPr bwMode="auto">
                <a:xfrm>
                  <a:off x="5943601" y="5103813"/>
                  <a:ext cx="1287463" cy="50800"/>
                </a:xfrm>
                <a:prstGeom prst="rect">
                  <a:avLst/>
                </a:prstGeom>
                <a:solidFill>
                  <a:srgbClr val="EB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25000" lnSpcReduction="20000"/>
                </a:bodyPr>
                <a:lstStyle/>
                <a:p>
                  <a:pPr algn="ctr"/>
                  <a:endParaRPr/>
                </a:p>
              </p:txBody>
            </p:sp>
          </p:grpSp>
        </p:grpSp>
        <p:grpSp>
          <p:nvGrpSpPr>
            <p:cNvPr id="6" name="îṣḷí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20B90BF-54F8-4261-A69A-85D65337D47A}"/>
                </a:ext>
              </a:extLst>
            </p:cNvPr>
            <p:cNvGrpSpPr/>
            <p:nvPr/>
          </p:nvGrpSpPr>
          <p:grpSpPr>
            <a:xfrm>
              <a:off x="659289" y="1211990"/>
              <a:ext cx="5154309" cy="1194531"/>
              <a:chOff x="659289" y="1211990"/>
              <a:chExt cx="5154309" cy="1194531"/>
            </a:xfrm>
          </p:grpSpPr>
          <p:grpSp>
            <p:nvGrpSpPr>
              <p:cNvPr id="19" name="ïS1í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D1BC5AD-204B-4C77-A4A5-463B85F28CC5}"/>
                  </a:ext>
                </a:extLst>
              </p:cNvPr>
              <p:cNvGrpSpPr/>
              <p:nvPr/>
            </p:nvGrpSpPr>
            <p:grpSpPr>
              <a:xfrm>
                <a:off x="5394272" y="1436914"/>
                <a:ext cx="419326" cy="847968"/>
                <a:chOff x="5319301" y="2079128"/>
                <a:chExt cx="419326" cy="693058"/>
              </a:xfrm>
            </p:grpSpPr>
            <p:sp>
              <p:nvSpPr>
                <p:cNvPr id="23" name="ïśļïḍ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538CF3C-D8E1-4C8E-BC39-D1300948A6A3}"/>
                    </a:ext>
                  </a:extLst>
                </p:cNvPr>
                <p:cNvSpPr/>
                <p:nvPr/>
              </p:nvSpPr>
              <p:spPr>
                <a:xfrm>
                  <a:off x="5319301" y="2079128"/>
                  <a:ext cx="105878" cy="69305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24" name="íśľîḋ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9FEFEED-F5A9-44C0-BAD5-CF1CECD741DB}"/>
                    </a:ext>
                  </a:extLst>
                </p:cNvPr>
                <p:cNvSpPr/>
                <p:nvPr/>
              </p:nvSpPr>
              <p:spPr>
                <a:xfrm>
                  <a:off x="5578541" y="2345614"/>
                  <a:ext cx="160086" cy="160086"/>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en-US">
                    <a:solidFill>
                      <a:schemeClr val="tx1"/>
                    </a:solidFill>
                  </a:endParaRPr>
                </a:p>
              </p:txBody>
            </p:sp>
          </p:grpSp>
          <p:sp>
            <p:nvSpPr>
              <p:cNvPr id="21" name="îSḻí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059DBC5-AD14-471F-92D2-3CA336E7A627}"/>
                  </a:ext>
                </a:extLst>
              </p:cNvPr>
              <p:cNvSpPr txBox="1"/>
              <p:nvPr/>
            </p:nvSpPr>
            <p:spPr bwMode="auto">
              <a:xfrm>
                <a:off x="659289" y="1211990"/>
                <a:ext cx="4616491" cy="119453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2000" b="1" dirty="0" smtClean="0"/>
                  <a:t>        联锁操作涉及安全，现场工作中有哪些严禁事项，哪些操作必须有安全防护？</a:t>
                </a:r>
                <a:endParaRPr lang="en-US" altLang="zh-CN" sz="2000" b="1" dirty="0" smtClean="0"/>
              </a:p>
              <a:p>
                <a:pPr eaLnBrk="1" hangingPunct="1">
                  <a:lnSpc>
                    <a:spcPct val="100000"/>
                  </a:lnSpc>
                  <a:spcBef>
                    <a:spcPct val="0"/>
                  </a:spcBef>
                </a:pPr>
                <a:r>
                  <a:rPr lang="en-US" altLang="zh-CN" sz="2000" b="1" dirty="0"/>
                  <a:t> </a:t>
                </a:r>
                <a:r>
                  <a:rPr lang="en-US" altLang="zh-CN" sz="2000" b="1" dirty="0" smtClean="0"/>
                  <a:t>        </a:t>
                </a:r>
                <a:r>
                  <a:rPr lang="zh-CN" altLang="en-US" sz="2000" b="1" dirty="0" smtClean="0"/>
                  <a:t>闯红灯</a:t>
                </a:r>
                <a:r>
                  <a:rPr lang="en-US" altLang="zh-CN" sz="2000" b="1" dirty="0" smtClean="0"/>
                  <a:t>/</a:t>
                </a:r>
                <a:r>
                  <a:rPr lang="zh-CN" altLang="en-US" sz="2000" b="1" dirty="0"/>
                  <a:t>计</a:t>
                </a:r>
                <a:r>
                  <a:rPr lang="zh-CN" altLang="en-US" sz="2000" b="1" dirty="0" smtClean="0"/>
                  <a:t>轴复位</a:t>
                </a:r>
                <a:r>
                  <a:rPr lang="en-US" altLang="zh-CN" sz="2000" b="1" dirty="0" smtClean="0"/>
                  <a:t>/</a:t>
                </a:r>
                <a:r>
                  <a:rPr lang="zh-CN" altLang="en-US" sz="2000" b="1" dirty="0" smtClean="0"/>
                  <a:t>区故解</a:t>
                </a:r>
                <a:endParaRPr lang="en-US" altLang="zh-CN" sz="2000" b="1" dirty="0"/>
              </a:p>
            </p:txBody>
          </p:sp>
        </p:grpSp>
        <p:grpSp>
          <p:nvGrpSpPr>
            <p:cNvPr id="7" name="íśľi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D1AB83D-0965-450B-894A-0453A73D0896}"/>
                </a:ext>
              </a:extLst>
            </p:cNvPr>
            <p:cNvGrpSpPr/>
            <p:nvPr/>
          </p:nvGrpSpPr>
          <p:grpSpPr>
            <a:xfrm>
              <a:off x="702026" y="2644520"/>
              <a:ext cx="5111572" cy="1729124"/>
              <a:chOff x="702026" y="1004083"/>
              <a:chExt cx="5111572" cy="1729124"/>
            </a:xfrm>
          </p:grpSpPr>
          <p:grpSp>
            <p:nvGrpSpPr>
              <p:cNvPr id="14" name="íṩļ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037199E-25A9-436C-98BC-D06E9A0F1C5D}"/>
                  </a:ext>
                </a:extLst>
              </p:cNvPr>
              <p:cNvGrpSpPr/>
              <p:nvPr/>
            </p:nvGrpSpPr>
            <p:grpSpPr>
              <a:xfrm>
                <a:off x="5394272" y="1436914"/>
                <a:ext cx="419326" cy="847968"/>
                <a:chOff x="5319301" y="2079128"/>
                <a:chExt cx="419326" cy="693058"/>
              </a:xfrm>
            </p:grpSpPr>
            <p:sp>
              <p:nvSpPr>
                <p:cNvPr id="17" name="íSḷïḍ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159E8A61-F17C-4900-9516-E7ADDA3462B2}"/>
                    </a:ext>
                  </a:extLst>
                </p:cNvPr>
                <p:cNvSpPr/>
                <p:nvPr/>
              </p:nvSpPr>
              <p:spPr>
                <a:xfrm>
                  <a:off x="5319301" y="2079128"/>
                  <a:ext cx="105878" cy="69305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18" name="íṥḷïd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9A5B74E-9D5B-482F-AFAE-8F0502A90BF0}"/>
                    </a:ext>
                  </a:extLst>
                </p:cNvPr>
                <p:cNvSpPr/>
                <p:nvPr/>
              </p:nvSpPr>
              <p:spPr>
                <a:xfrm>
                  <a:off x="5578541" y="2345614"/>
                  <a:ext cx="160086" cy="160086"/>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en-US">
                    <a:solidFill>
                      <a:schemeClr val="tx1"/>
                    </a:solidFill>
                  </a:endParaRPr>
                </a:p>
              </p:txBody>
            </p:sp>
          </p:grpSp>
          <p:sp>
            <p:nvSpPr>
              <p:cNvPr id="16" name="iṥḷîď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A54FDD24-98F9-4CD9-9F86-3F7A70946096}"/>
                  </a:ext>
                </a:extLst>
              </p:cNvPr>
              <p:cNvSpPr txBox="1"/>
              <p:nvPr/>
            </p:nvSpPr>
            <p:spPr bwMode="auto">
              <a:xfrm>
                <a:off x="702026" y="1004083"/>
                <a:ext cx="4703726" cy="17291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smtClean="0"/>
                  <a:t>       目标控制器作为联锁的资源管理单元和执行单元，将联锁的安全联锁逻辑从车站转移到车上（云端），带来哪些风险，如何防护？</a:t>
                </a:r>
                <a:endParaRPr lang="en-US" altLang="zh-CN" b="1" dirty="0"/>
              </a:p>
            </p:txBody>
          </p:sp>
        </p:grpSp>
        <p:grpSp>
          <p:nvGrpSpPr>
            <p:cNvPr id="8" name="ï$1iď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CBAF839-5AF0-4A93-9F33-4DD9A8454867}"/>
                </a:ext>
              </a:extLst>
            </p:cNvPr>
            <p:cNvGrpSpPr/>
            <p:nvPr/>
          </p:nvGrpSpPr>
          <p:grpSpPr>
            <a:xfrm>
              <a:off x="673100" y="4610628"/>
              <a:ext cx="5140498" cy="1353437"/>
              <a:chOff x="673100" y="1329755"/>
              <a:chExt cx="5140498" cy="1353437"/>
            </a:xfrm>
          </p:grpSpPr>
          <p:grpSp>
            <p:nvGrpSpPr>
              <p:cNvPr id="9" name="iṧḷ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3AB2AD4E-551F-4F48-A758-0B2A8BB0FB08}"/>
                  </a:ext>
                </a:extLst>
              </p:cNvPr>
              <p:cNvGrpSpPr/>
              <p:nvPr/>
            </p:nvGrpSpPr>
            <p:grpSpPr>
              <a:xfrm>
                <a:off x="5394272" y="1436914"/>
                <a:ext cx="419326" cy="847968"/>
                <a:chOff x="5319301" y="2079128"/>
                <a:chExt cx="419326" cy="693058"/>
              </a:xfrm>
            </p:grpSpPr>
            <p:sp>
              <p:nvSpPr>
                <p:cNvPr id="12" name="iS1ï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7BD8A47-E8D9-4F27-A1F5-12205D73A223}"/>
                    </a:ext>
                  </a:extLst>
                </p:cNvPr>
                <p:cNvSpPr/>
                <p:nvPr/>
              </p:nvSpPr>
              <p:spPr>
                <a:xfrm>
                  <a:off x="5319301" y="2079128"/>
                  <a:ext cx="105878" cy="69305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13" name="ïṩľ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262F21D-BC8C-4AB1-A20E-39024E94F279}"/>
                    </a:ext>
                  </a:extLst>
                </p:cNvPr>
                <p:cNvSpPr/>
                <p:nvPr/>
              </p:nvSpPr>
              <p:spPr>
                <a:xfrm>
                  <a:off x="5578541" y="2345614"/>
                  <a:ext cx="160086" cy="160086"/>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p>
                  <a:pPr algn="ctr"/>
                  <a:endParaRPr lang="en-US">
                    <a:solidFill>
                      <a:schemeClr val="tx1"/>
                    </a:solidFill>
                  </a:endParaRPr>
                </a:p>
              </p:txBody>
            </p:sp>
          </p:grpSp>
          <p:sp>
            <p:nvSpPr>
              <p:cNvPr id="11" name="iṥľî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9121C24-92F3-4B66-8490-40C73A437673}"/>
                  </a:ext>
                </a:extLst>
              </p:cNvPr>
              <p:cNvSpPr txBox="1"/>
              <p:nvPr/>
            </p:nvSpPr>
            <p:spPr bwMode="auto">
              <a:xfrm>
                <a:off x="673100" y="1329755"/>
                <a:ext cx="4668409" cy="135343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smtClean="0"/>
                  <a:t>        云端联锁是发展方向，是否可以推进取消现地工作站（功能），将联锁现地控制功能转为中心控制？</a:t>
                </a:r>
                <a:endParaRPr lang="en-US" altLang="zh-CN" b="1" dirty="0"/>
              </a:p>
            </p:txBody>
          </p:sp>
        </p:grpSp>
      </p:grpSp>
    </p:spTree>
    <p:extLst>
      <p:ext uri="{BB962C8B-B14F-4D97-AF65-F5344CB8AC3E}">
        <p14:creationId xmlns:p14="http://schemas.microsoft.com/office/powerpoint/2010/main" val="330519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362952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1.1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联锁的定义</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设备</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8194" y="1355858"/>
            <a:ext cx="2057495" cy="1848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p:cNvSpPr txBox="1">
            <a:spLocks/>
          </p:cNvSpPr>
          <p:nvPr/>
        </p:nvSpPr>
        <p:spPr>
          <a:xfrm>
            <a:off x="201902" y="1348944"/>
            <a:ext cx="5894098" cy="628700"/>
          </a:xfrm>
          <a:prstGeom prst="rect">
            <a:avLst/>
          </a:prstGeom>
        </p:spPr>
        <p:txBody>
          <a:bodyPr vert="horz" lIns="91440" tIns="45720" rIns="91440" bIns="45720" rtlCol="0">
            <a:normAutofit/>
          </a:bodyPr>
          <a:lstStyle>
            <a:defPPr>
              <a:defRPr lang="zh-CN"/>
            </a:defPPr>
            <a:lvl1pPr indent="0">
              <a:lnSpc>
                <a:spcPct val="90000"/>
              </a:lnSpc>
              <a:spcBef>
                <a:spcPts val="1000"/>
              </a:spcBef>
              <a:buFont typeface="Wingdings" panose="05000000000000000000" pitchFamily="2" charset="2"/>
              <a:buNone/>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smtClean="0"/>
              <a:t>         </a:t>
            </a:r>
            <a:r>
              <a:rPr lang="zh-CN" altLang="zh-CN" dirty="0" smtClean="0"/>
              <a:t>用于</a:t>
            </a:r>
            <a:r>
              <a:rPr lang="zh-CN" altLang="zh-CN" dirty="0"/>
              <a:t>轨道空闲的监测，反映列车占用及出清情况的信号设备</a:t>
            </a:r>
            <a:r>
              <a:rPr lang="zh-CN" altLang="zh-CN" dirty="0" smtClean="0"/>
              <a:t>。</a:t>
            </a:r>
            <a:endParaRPr lang="en-US" altLang="zh-CN" dirty="0"/>
          </a:p>
          <a:p>
            <a:endParaRPr lang="zh-CN" altLang="zh-CN" dirty="0"/>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906" y="1376360"/>
            <a:ext cx="2164482" cy="182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2"/>
          <p:cNvSpPr>
            <a:spLocks noChangeArrowheads="1"/>
          </p:cNvSpPr>
          <p:nvPr/>
        </p:nvSpPr>
        <p:spPr bwMode="auto">
          <a:xfrm>
            <a:off x="-1" y="4330491"/>
            <a:ext cx="6182977" cy="840230"/>
          </a:xfrm>
          <a:prstGeom prst="rect">
            <a:avLst/>
          </a:prstGeom>
          <a:extLst/>
        </p:spPr>
        <p:txBody>
          <a:bodyPr vert="horz" lIns="91440" tIns="45720" rIns="91440" bIns="45720" rtlCol="0">
            <a:normAutofit/>
          </a:bodyPr>
          <a:lstStyle/>
          <a:p>
            <a:pPr>
              <a:lnSpc>
                <a:spcPct val="90000"/>
              </a:lnSpc>
              <a:spcBef>
                <a:spcPts val="1000"/>
              </a:spcBef>
              <a:buFont typeface="Wingdings" panose="05000000000000000000" pitchFamily="2" charset="2"/>
              <a:buNone/>
            </a:pPr>
            <a:r>
              <a:rPr lang="en-US" altLang="zh-CN" dirty="0" smtClean="0"/>
              <a:t>         </a:t>
            </a:r>
            <a:r>
              <a:rPr lang="zh-CN" altLang="zh-CN" dirty="0" smtClean="0"/>
              <a:t>道岔</a:t>
            </a:r>
            <a:r>
              <a:rPr lang="zh-CN" altLang="zh-CN" dirty="0"/>
              <a:t>是机车车辆从一股轨道转入或越过另一股轨道时必不可少的线路设备，是铁路轨道的一个重要组成部分。</a:t>
            </a:r>
            <a:endParaRPr lang="zh-CN" altLang="en-US" dirty="0"/>
          </a:p>
        </p:txBody>
      </p:sp>
      <p:pic>
        <p:nvPicPr>
          <p:cNvPr id="13" name="Picture 4" descr="E:\1文档\E图片资料\新钢交渡线\DSC01082.JPG"/>
          <p:cNvPicPr>
            <a:picLocks noChangeAspect="1" noChangeArrowheads="1"/>
          </p:cNvPicPr>
          <p:nvPr/>
        </p:nvPicPr>
        <p:blipFill>
          <a:blip r:embed="rId5" cstate="print"/>
          <a:srcRect/>
          <a:stretch>
            <a:fillRect/>
          </a:stretch>
        </p:blipFill>
        <p:spPr bwMode="auto">
          <a:xfrm>
            <a:off x="1393832" y="4938156"/>
            <a:ext cx="2998285" cy="1686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2" descr="200810171408588961"/>
          <p:cNvPicPr>
            <a:picLocks noChangeAspect="1" noChangeArrowheads="1"/>
          </p:cNvPicPr>
          <p:nvPr/>
        </p:nvPicPr>
        <p:blipFill>
          <a:blip r:embed="rId6">
            <a:lum bright="6000"/>
            <a:extLst>
              <a:ext uri="{28A0092B-C50C-407E-A947-70E740481C1C}">
                <a14:useLocalDpi xmlns:a14="http://schemas.microsoft.com/office/drawing/2010/main" val="0"/>
              </a:ext>
            </a:extLst>
          </a:blip>
          <a:srcRect/>
          <a:stretch>
            <a:fillRect/>
          </a:stretch>
        </p:blipFill>
        <p:spPr bwMode="auto">
          <a:xfrm>
            <a:off x="10037838" y="4618998"/>
            <a:ext cx="872693" cy="169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p:cNvPicPr>
            <a:picLocks noChangeAspect="1" noChangeArrowheads="1"/>
          </p:cNvPicPr>
          <p:nvPr/>
        </p:nvPicPr>
        <p:blipFill>
          <a:blip r:embed="rId7" cstate="print">
            <a:lum bright="12000"/>
            <a:extLst>
              <a:ext uri="{28A0092B-C50C-407E-A947-70E740481C1C}">
                <a14:useLocalDpi xmlns:a14="http://schemas.microsoft.com/office/drawing/2010/main" val="0"/>
              </a:ext>
            </a:extLst>
          </a:blip>
          <a:srcRect/>
          <a:stretch>
            <a:fillRect/>
          </a:stretch>
        </p:blipFill>
        <p:spPr bwMode="auto">
          <a:xfrm>
            <a:off x="11062451" y="5105980"/>
            <a:ext cx="826906" cy="1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
          <p:cNvSpPr txBox="1">
            <a:spLocks noChangeArrowheads="1"/>
          </p:cNvSpPr>
          <p:nvPr/>
        </p:nvSpPr>
        <p:spPr>
          <a:xfrm>
            <a:off x="6380215" y="4868865"/>
            <a:ext cx="1918135" cy="2328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l"/>
            </a:pPr>
            <a:r>
              <a:rPr lang="zh-CN" altLang="en-US" sz="1600" b="1" dirty="0" smtClean="0">
                <a:ea typeface="宋体" panose="02010600030101010101" pitchFamily="2" charset="-122"/>
              </a:rPr>
              <a:t>道岔前防护</a:t>
            </a:r>
            <a:endParaRPr lang="en-US" altLang="zh-CN" sz="1600" b="1" dirty="0" smtClean="0">
              <a:ea typeface="宋体" panose="02010600030101010101" pitchFamily="2" charset="-122"/>
            </a:endParaRPr>
          </a:p>
          <a:p>
            <a:pPr>
              <a:lnSpc>
                <a:spcPct val="110000"/>
              </a:lnSpc>
              <a:buFont typeface="Wingdings" panose="05000000000000000000" pitchFamily="2" charset="2"/>
              <a:buChar char="l"/>
            </a:pPr>
            <a:r>
              <a:rPr lang="zh-CN" altLang="en-US" sz="1600" b="1" dirty="0" smtClean="0">
                <a:ea typeface="宋体" panose="02010600030101010101" pitchFamily="2" charset="-122"/>
              </a:rPr>
              <a:t>站台出站位置</a:t>
            </a:r>
          </a:p>
          <a:p>
            <a:pPr>
              <a:lnSpc>
                <a:spcPct val="110000"/>
              </a:lnSpc>
              <a:buFont typeface="Wingdings" panose="05000000000000000000" pitchFamily="2" charset="2"/>
              <a:buChar char="l"/>
            </a:pPr>
            <a:r>
              <a:rPr lang="zh-CN" altLang="en-US" sz="1600" b="1" dirty="0" smtClean="0">
                <a:ea typeface="宋体" panose="02010600030101010101" pitchFamily="2" charset="-122"/>
              </a:rPr>
              <a:t>终端尽头线</a:t>
            </a:r>
            <a:endParaRPr lang="en-US" altLang="zh-CN" sz="1600" b="1" dirty="0" smtClean="0">
              <a:ea typeface="宋体" panose="02010600030101010101" pitchFamily="2" charset="-122"/>
            </a:endParaRPr>
          </a:p>
          <a:p>
            <a:pPr>
              <a:lnSpc>
                <a:spcPct val="110000"/>
              </a:lnSpc>
              <a:buFont typeface="Wingdings" panose="05000000000000000000" pitchFamily="2" charset="2"/>
              <a:buChar char="l"/>
            </a:pPr>
            <a:r>
              <a:rPr lang="zh-CN" altLang="en-US" sz="1600" b="1" dirty="0"/>
              <a:t>出入场段处</a:t>
            </a:r>
            <a:endParaRPr lang="en-US" altLang="zh-CN" sz="1600" b="1" dirty="0"/>
          </a:p>
          <a:p>
            <a:pPr>
              <a:lnSpc>
                <a:spcPct val="110000"/>
              </a:lnSpc>
              <a:buFont typeface="Wingdings" panose="05000000000000000000" pitchFamily="2" charset="2"/>
              <a:buChar char="l"/>
            </a:pPr>
            <a:r>
              <a:rPr lang="zh-CN" altLang="en-US" sz="1600" b="1" dirty="0"/>
              <a:t>场段内出库</a:t>
            </a:r>
            <a:r>
              <a:rPr lang="zh-CN" altLang="en-US" sz="1600" b="1" dirty="0" smtClean="0"/>
              <a:t>处</a:t>
            </a:r>
            <a:endParaRPr lang="zh-CN" altLang="en-US" sz="1800" dirty="0"/>
          </a:p>
        </p:txBody>
      </p:sp>
      <p:sp>
        <p:nvSpPr>
          <p:cNvPr id="19" name="矩形 18"/>
          <p:cNvSpPr/>
          <p:nvPr/>
        </p:nvSpPr>
        <p:spPr>
          <a:xfrm>
            <a:off x="6337809" y="4434332"/>
            <a:ext cx="1811714" cy="369332"/>
          </a:xfrm>
          <a:prstGeom prst="rect">
            <a:avLst/>
          </a:prstGeom>
        </p:spPr>
        <p:txBody>
          <a:bodyPr wrap="none">
            <a:spAutoFit/>
          </a:bodyPr>
          <a:lstStyle/>
          <a:p>
            <a:r>
              <a:rPr lang="zh-CN" altLang="en-US" b="1" dirty="0" smtClean="0">
                <a:solidFill>
                  <a:schemeClr val="accent4">
                    <a:lumMod val="50000"/>
                  </a:schemeClr>
                </a:solidFill>
              </a:rPr>
              <a:t>信号机</a:t>
            </a:r>
            <a:r>
              <a:rPr lang="zh-CN" altLang="en-US" b="1" dirty="0">
                <a:solidFill>
                  <a:schemeClr val="accent4">
                    <a:lumMod val="50000"/>
                  </a:schemeClr>
                </a:solidFill>
              </a:rPr>
              <a:t>设置位置</a:t>
            </a:r>
          </a:p>
        </p:txBody>
      </p:sp>
      <p:pic>
        <p:nvPicPr>
          <p:cNvPr id="21" name="Picture 6" descr="IMG_50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26205" y="4626018"/>
            <a:ext cx="1674837" cy="175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p:cNvSpPr txBox="1"/>
          <p:nvPr/>
        </p:nvSpPr>
        <p:spPr>
          <a:xfrm>
            <a:off x="201902" y="909431"/>
            <a:ext cx="131717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sz="2000">
                <a:solidFill>
                  <a:schemeClr val="lt1"/>
                </a:solidFill>
                <a:latin typeface="黑体" panose="02010609060101010101" pitchFamily="49" charset="-122"/>
                <a:ea typeface="黑体" panose="020106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zh-CN" dirty="0"/>
              <a:t>轨道电路 </a:t>
            </a:r>
          </a:p>
        </p:txBody>
      </p:sp>
      <p:sp>
        <p:nvSpPr>
          <p:cNvPr id="23" name="文本框 22"/>
          <p:cNvSpPr txBox="1"/>
          <p:nvPr/>
        </p:nvSpPr>
        <p:spPr>
          <a:xfrm>
            <a:off x="201902" y="3906201"/>
            <a:ext cx="131717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sz="2000">
                <a:solidFill>
                  <a:schemeClr val="lt1"/>
                </a:solidFill>
                <a:latin typeface="黑体" panose="02010609060101010101" pitchFamily="49" charset="-122"/>
                <a:ea typeface="黑体" panose="020106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t>道岔</a:t>
            </a:r>
            <a:endParaRPr lang="zh-CN" altLang="zh-CN" dirty="0"/>
          </a:p>
        </p:txBody>
      </p:sp>
      <p:sp>
        <p:nvSpPr>
          <p:cNvPr id="24" name="文本框 23"/>
          <p:cNvSpPr txBox="1"/>
          <p:nvPr/>
        </p:nvSpPr>
        <p:spPr>
          <a:xfrm>
            <a:off x="6379446" y="909431"/>
            <a:ext cx="131717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sz="2000">
                <a:solidFill>
                  <a:schemeClr val="lt1"/>
                </a:solidFill>
                <a:latin typeface="黑体" panose="02010609060101010101" pitchFamily="49" charset="-122"/>
                <a:ea typeface="黑体" panose="020106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计轴</a:t>
            </a:r>
            <a:endParaRPr lang="en-US" altLang="zh-CN" dirty="0"/>
          </a:p>
        </p:txBody>
      </p:sp>
      <p:sp>
        <p:nvSpPr>
          <p:cNvPr id="25" name="文本框 24"/>
          <p:cNvSpPr txBox="1"/>
          <p:nvPr/>
        </p:nvSpPr>
        <p:spPr>
          <a:xfrm>
            <a:off x="6379446" y="3906201"/>
            <a:ext cx="1317172" cy="40011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zh-CN"/>
            </a:defPPr>
            <a:lvl1pPr>
              <a:defRPr sz="2000">
                <a:solidFill>
                  <a:schemeClr val="lt1"/>
                </a:solidFill>
                <a:latin typeface="黑体" panose="02010609060101010101" pitchFamily="49" charset="-122"/>
                <a:ea typeface="黑体" panose="02010609060101010101" pitchFamily="49"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t>信号机</a:t>
            </a:r>
            <a:endParaRPr lang="en-US" altLang="zh-CN" dirty="0"/>
          </a:p>
        </p:txBody>
      </p:sp>
      <p:pic>
        <p:nvPicPr>
          <p:cNvPr id="6" name="图片 5"/>
          <p:cNvPicPr>
            <a:picLocks noChangeAspect="1"/>
          </p:cNvPicPr>
          <p:nvPr/>
        </p:nvPicPr>
        <p:blipFill>
          <a:blip r:embed="rId9"/>
          <a:stretch>
            <a:fillRect/>
          </a:stretch>
        </p:blipFill>
        <p:spPr>
          <a:xfrm>
            <a:off x="770390" y="1866143"/>
            <a:ext cx="4747754" cy="2035592"/>
          </a:xfrm>
          <a:prstGeom prst="rect">
            <a:avLst/>
          </a:prstGeom>
        </p:spPr>
      </p:pic>
    </p:spTree>
    <p:extLst>
      <p:ext uri="{BB962C8B-B14F-4D97-AF65-F5344CB8AC3E}">
        <p14:creationId xmlns:p14="http://schemas.microsoft.com/office/powerpoint/2010/main" val="359947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362952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1.1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联锁的定义</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术语</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íṥl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05007BD-BDAF-4A38-B6A0-8F04F94808E8}"/>
              </a:ext>
            </a:extLst>
          </p:cNvPr>
          <p:cNvSpPr txBox="1"/>
          <p:nvPr/>
        </p:nvSpPr>
        <p:spPr>
          <a:xfrm>
            <a:off x="608181" y="1067741"/>
            <a:ext cx="9525170" cy="1213178"/>
          </a:xfrm>
          <a:prstGeom prst="rect">
            <a:avLst/>
          </a:prstGeom>
          <a:noFill/>
        </p:spPr>
        <p:txBody>
          <a:bodyPr wrap="square" lIns="91440" tIns="45720" rIns="91440" bIns="45720" anchor="ctr" anchorCtr="0">
            <a:noAutofit/>
          </a:bodyPr>
          <a:lstStyle/>
          <a:p>
            <a:pPr marL="0" lvl="1">
              <a:spcBef>
                <a:spcPct val="0"/>
              </a:spcBef>
            </a:pPr>
            <a:r>
              <a:rPr lang="zh-CN" altLang="en-US" sz="3200" b="1" dirty="0" smtClean="0">
                <a:latin typeface="微软雅黑" panose="020B0503020204020204" pitchFamily="34" charset="-122"/>
                <a:ea typeface="微软雅黑" panose="020B0503020204020204" pitchFamily="34" charset="-122"/>
              </a:rPr>
              <a:t>进路：</a:t>
            </a:r>
            <a:r>
              <a:rPr lang="zh-CN" altLang="en-US" sz="2400" dirty="0" smtClean="0">
                <a:latin typeface="微软雅黑" panose="020B0503020204020204" pitchFamily="34" charset="-122"/>
                <a:ea typeface="微软雅黑" panose="020B0503020204020204" pitchFamily="34" charset="-122"/>
              </a:rPr>
              <a:t>在车站内列车或调车车列由一点运行至另一点的全部行程</a:t>
            </a:r>
            <a:endParaRPr lang="en-US" altLang="zh-CN" sz="3200" b="1" dirty="0">
              <a:latin typeface="微软雅黑" panose="020B0503020204020204" pitchFamily="34" charset="-122"/>
              <a:ea typeface="微软雅黑" panose="020B0503020204020204" pitchFamily="34" charset="-122"/>
            </a:endParaRPr>
          </a:p>
        </p:txBody>
      </p:sp>
      <p:sp>
        <p:nvSpPr>
          <p:cNvPr id="23" name="íṥl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05007BD-BDAF-4A38-B6A0-8F04F94808E8}"/>
              </a:ext>
            </a:extLst>
          </p:cNvPr>
          <p:cNvSpPr txBox="1"/>
          <p:nvPr/>
        </p:nvSpPr>
        <p:spPr>
          <a:xfrm>
            <a:off x="608181" y="2215794"/>
            <a:ext cx="8910573" cy="818827"/>
          </a:xfrm>
          <a:prstGeom prst="rect">
            <a:avLst/>
          </a:prstGeom>
          <a:noFill/>
        </p:spPr>
        <p:txBody>
          <a:bodyPr wrap="square" lIns="91440" tIns="45720" rIns="91440" bIns="45720" anchor="ctr" anchorCtr="0">
            <a:noAutofit/>
          </a:bodyPr>
          <a:lstStyle/>
          <a:p>
            <a:pPr>
              <a:spcBef>
                <a:spcPct val="0"/>
              </a:spcBef>
            </a:pPr>
            <a:r>
              <a:rPr lang="zh-CN" altLang="en-US" sz="3200" b="1" dirty="0" smtClean="0">
                <a:latin typeface="微软雅黑" panose="020B0503020204020204" pitchFamily="34" charset="-122"/>
                <a:ea typeface="微软雅黑" panose="020B0503020204020204" pitchFamily="34" charset="-122"/>
              </a:rPr>
              <a:t>锁闭：</a:t>
            </a:r>
            <a:r>
              <a:rPr lang="zh-CN" altLang="en-US" sz="2400" dirty="0" smtClean="0">
                <a:latin typeface="微软雅黑" panose="020B0503020204020204" pitchFamily="34" charset="-122"/>
                <a:ea typeface="微软雅黑" panose="020B0503020204020204" pitchFamily="34" charset="-122"/>
              </a:rPr>
              <a:t>为实现联锁关系而将机具限制于一定状态的技术措施</a:t>
            </a:r>
            <a:endParaRPr lang="en-US" altLang="zh-CN" sz="2400" dirty="0" smtClean="0">
              <a:latin typeface="微软雅黑" panose="020B0503020204020204" pitchFamily="34" charset="-122"/>
              <a:ea typeface="微软雅黑" panose="020B0503020204020204" pitchFamily="34" charset="-122"/>
            </a:endParaRPr>
          </a:p>
        </p:txBody>
      </p:sp>
      <p:sp>
        <p:nvSpPr>
          <p:cNvPr id="2" name="矩形 1"/>
          <p:cNvSpPr/>
          <p:nvPr/>
        </p:nvSpPr>
        <p:spPr>
          <a:xfrm>
            <a:off x="608181" y="3278407"/>
            <a:ext cx="10289669" cy="584775"/>
          </a:xfrm>
          <a:prstGeom prst="rect">
            <a:avLst/>
          </a:prstGeom>
        </p:spPr>
        <p:txBody>
          <a:bodyPr wrap="square">
            <a:spAutoFit/>
          </a:bodyPr>
          <a:lstStyle/>
          <a:p>
            <a:pPr>
              <a:spcBef>
                <a:spcPct val="0"/>
              </a:spcBef>
            </a:pPr>
            <a:r>
              <a:rPr lang="zh-CN" altLang="en-US" sz="3200" b="1" dirty="0">
                <a:latin typeface="微软雅黑" panose="020B0503020204020204" pitchFamily="34" charset="-122"/>
                <a:ea typeface="微软雅黑" panose="020B0503020204020204" pitchFamily="34" charset="-122"/>
              </a:rPr>
              <a:t>进路锁闭：</a:t>
            </a:r>
            <a:r>
              <a:rPr lang="zh-CN" altLang="en-US" sz="2400" dirty="0">
                <a:latin typeface="微软雅黑" panose="020B0503020204020204" pitchFamily="34" charset="-122"/>
                <a:ea typeface="微软雅黑" panose="020B0503020204020204" pitchFamily="34" charset="-122"/>
              </a:rPr>
              <a:t>使被排进路上有关的道岔和敌对信号限制于规定位置的锁闭</a:t>
            </a:r>
            <a:endParaRPr lang="en-US" altLang="zh-CN" sz="2400" dirty="0">
              <a:latin typeface="微软雅黑" panose="020B0503020204020204" pitchFamily="34" charset="-122"/>
              <a:ea typeface="微软雅黑" panose="020B0503020204020204" pitchFamily="34" charset="-122"/>
            </a:endParaRPr>
          </a:p>
        </p:txBody>
      </p:sp>
      <p:sp>
        <p:nvSpPr>
          <p:cNvPr id="14" name="íṥlïḍé">
            <a:extLst>
              <a:ext uri="{FF2B5EF4-FFF2-40B4-BE49-F238E27FC236}">
                <a16:creationId xmlns:a14="http://schemas.microsoft.com/office/drawing/2010/main" xmlns:p14="http://schemas.microsoft.com/office/powerpoint/2010/main" xmlns:a16="http://schemas.microsoft.com/office/drawing/2014/main" xmlns:lc="http://schemas.openxmlformats.org/drawingml/2006/lockedCanvas" xmlns="" id="{D05007BD-BDAF-4A38-B6A0-8F04F94808E8}"/>
              </a:ext>
            </a:extLst>
          </p:cNvPr>
          <p:cNvSpPr txBox="1"/>
          <p:nvPr/>
        </p:nvSpPr>
        <p:spPr>
          <a:xfrm>
            <a:off x="608181" y="3959691"/>
            <a:ext cx="10084729" cy="1426972"/>
          </a:xfrm>
          <a:prstGeom prst="rect">
            <a:avLst/>
          </a:prstGeom>
          <a:noFill/>
        </p:spPr>
        <p:txBody>
          <a:bodyPr wrap="square" lIns="91440" tIns="45720" rIns="91440" bIns="45720" anchor="ctr" anchorCtr="0">
            <a:noAutofit/>
          </a:bodyPr>
          <a:lstStyle/>
          <a:p>
            <a:pPr>
              <a:spcBef>
                <a:spcPct val="0"/>
              </a:spcBef>
            </a:pPr>
            <a:r>
              <a:rPr lang="zh-CN" altLang="en-US" sz="3200" b="1" dirty="0" smtClean="0">
                <a:latin typeface="微软雅黑" panose="020B0503020204020204" pitchFamily="34" charset="-122"/>
                <a:ea typeface="微软雅黑" panose="020B0503020204020204" pitchFamily="34" charset="-122"/>
              </a:rPr>
              <a:t>三点检查：</a:t>
            </a:r>
            <a:r>
              <a:rPr lang="zh-CN" altLang="en-US" sz="2000" dirty="0">
                <a:latin typeface="微软雅黑" panose="020B0503020204020204" pitchFamily="34" charset="-122"/>
                <a:ea typeface="微软雅黑" panose="020B0503020204020204" pitchFamily="34" charset="-122"/>
              </a:rPr>
              <a:t>解锁进路中的某个区段时，必须证实列车或车列曾经占用其接近区段，再占用并出清本区段，而且又占用相邻第三区段的一种技术要求</a:t>
            </a:r>
            <a:endParaRPr lang="en-US" altLang="zh-CN" sz="2000" dirty="0">
              <a:latin typeface="微软雅黑" panose="020B0503020204020204" pitchFamily="34" charset="-122"/>
              <a:ea typeface="微软雅黑" panose="020B0503020204020204" pitchFamily="34" charset="-122"/>
            </a:endParaRPr>
          </a:p>
        </p:txBody>
      </p:sp>
      <p:cxnSp>
        <p:nvCxnSpPr>
          <p:cNvPr id="15" name="Straight Connector 60"/>
          <p:cNvCxnSpPr/>
          <p:nvPr/>
        </p:nvCxnSpPr>
        <p:spPr>
          <a:xfrm>
            <a:off x="705929" y="2046949"/>
            <a:ext cx="10071999" cy="0"/>
          </a:xfrm>
          <a:prstGeom prst="line">
            <a:avLst/>
          </a:prstGeom>
          <a:noFill/>
          <a:ln w="6350" cap="flat" cmpd="sng" algn="ctr">
            <a:solidFill>
              <a:srgbClr val="000000">
                <a:lumMod val="50000"/>
                <a:lumOff val="50000"/>
              </a:srgbClr>
            </a:solidFill>
            <a:prstDash val="solid"/>
          </a:ln>
          <a:effectLst/>
        </p:spPr>
      </p:cxnSp>
      <p:cxnSp>
        <p:nvCxnSpPr>
          <p:cNvPr id="26" name="Straight Connector 60"/>
          <p:cNvCxnSpPr/>
          <p:nvPr/>
        </p:nvCxnSpPr>
        <p:spPr>
          <a:xfrm>
            <a:off x="705929" y="3049377"/>
            <a:ext cx="10071999" cy="0"/>
          </a:xfrm>
          <a:prstGeom prst="line">
            <a:avLst/>
          </a:prstGeom>
          <a:noFill/>
          <a:ln w="6350" cap="flat" cmpd="sng" algn="ctr">
            <a:solidFill>
              <a:srgbClr val="000000">
                <a:lumMod val="50000"/>
                <a:lumOff val="50000"/>
              </a:srgbClr>
            </a:solidFill>
            <a:prstDash val="solid"/>
          </a:ln>
          <a:effectLst/>
        </p:spPr>
      </p:cxnSp>
      <p:cxnSp>
        <p:nvCxnSpPr>
          <p:cNvPr id="27" name="Straight Connector 60"/>
          <p:cNvCxnSpPr/>
          <p:nvPr/>
        </p:nvCxnSpPr>
        <p:spPr>
          <a:xfrm>
            <a:off x="705929" y="3994977"/>
            <a:ext cx="10071999" cy="0"/>
          </a:xfrm>
          <a:prstGeom prst="line">
            <a:avLst/>
          </a:prstGeom>
          <a:noFill/>
          <a:ln w="6350" cap="flat" cmpd="sng" algn="ctr">
            <a:solidFill>
              <a:srgbClr val="000000">
                <a:lumMod val="50000"/>
                <a:lumOff val="50000"/>
              </a:srgbClr>
            </a:solidFill>
            <a:prstDash val="solid"/>
          </a:ln>
          <a:effectLst/>
        </p:spPr>
      </p:cxnSp>
      <p:cxnSp>
        <p:nvCxnSpPr>
          <p:cNvPr id="33" name="Straight Connector 60"/>
          <p:cNvCxnSpPr/>
          <p:nvPr/>
        </p:nvCxnSpPr>
        <p:spPr>
          <a:xfrm>
            <a:off x="620911" y="5161885"/>
            <a:ext cx="10169747" cy="0"/>
          </a:xfrm>
          <a:prstGeom prst="line">
            <a:avLst/>
          </a:prstGeom>
          <a:noFill/>
          <a:ln w="6350" cap="flat" cmpd="sng" algn="ctr">
            <a:solidFill>
              <a:srgbClr val="000000">
                <a:lumMod val="50000"/>
                <a:lumOff val="50000"/>
              </a:srgbClr>
            </a:solidFill>
            <a:prstDash val="solid"/>
          </a:ln>
          <a:effectLst/>
        </p:spPr>
      </p:cxnSp>
    </p:spTree>
    <p:extLst>
      <p:ext uri="{BB962C8B-B14F-4D97-AF65-F5344CB8AC3E}">
        <p14:creationId xmlns:p14="http://schemas.microsoft.com/office/powerpoint/2010/main" val="4023884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468109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1.2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联锁的发展历史（</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1/3</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rotWithShape="1">
          <a:blip r:embed="rId3"/>
          <a:srcRect r="807"/>
          <a:stretch/>
        </p:blipFill>
        <p:spPr>
          <a:xfrm>
            <a:off x="568065" y="906280"/>
            <a:ext cx="11042955" cy="5629431"/>
          </a:xfrm>
          <a:prstGeom prst="rect">
            <a:avLst/>
          </a:prstGeom>
        </p:spPr>
      </p:pic>
    </p:spTree>
    <p:extLst>
      <p:ext uri="{BB962C8B-B14F-4D97-AF65-F5344CB8AC3E}">
        <p14:creationId xmlns:p14="http://schemas.microsoft.com/office/powerpoint/2010/main" val="1200395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468109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1.2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联锁的发展历史（</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2/3</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3"/>
          <a:stretch>
            <a:fillRect/>
          </a:stretch>
        </p:blipFill>
        <p:spPr>
          <a:xfrm>
            <a:off x="6290734" y="754673"/>
            <a:ext cx="5194041" cy="3051565"/>
          </a:xfrm>
          <a:prstGeom prst="rect">
            <a:avLst/>
          </a:prstGeom>
        </p:spPr>
      </p:pic>
      <p:pic>
        <p:nvPicPr>
          <p:cNvPr id="6" name="图片 5"/>
          <p:cNvPicPr>
            <a:picLocks noChangeAspect="1"/>
          </p:cNvPicPr>
          <p:nvPr/>
        </p:nvPicPr>
        <p:blipFill>
          <a:blip r:embed="rId4"/>
          <a:stretch>
            <a:fillRect/>
          </a:stretch>
        </p:blipFill>
        <p:spPr>
          <a:xfrm>
            <a:off x="440489" y="3872629"/>
            <a:ext cx="5536241" cy="2941786"/>
          </a:xfrm>
          <a:prstGeom prst="rect">
            <a:avLst/>
          </a:prstGeom>
        </p:spPr>
      </p:pic>
      <p:pic>
        <p:nvPicPr>
          <p:cNvPr id="7" name="图片 6"/>
          <p:cNvPicPr>
            <a:picLocks noChangeAspect="1"/>
          </p:cNvPicPr>
          <p:nvPr/>
        </p:nvPicPr>
        <p:blipFill>
          <a:blip r:embed="rId5"/>
          <a:stretch>
            <a:fillRect/>
          </a:stretch>
        </p:blipFill>
        <p:spPr>
          <a:xfrm>
            <a:off x="440489" y="768745"/>
            <a:ext cx="5536241" cy="3037493"/>
          </a:xfrm>
          <a:prstGeom prst="rect">
            <a:avLst/>
          </a:prstGeom>
        </p:spPr>
      </p:pic>
      <p:pic>
        <p:nvPicPr>
          <p:cNvPr id="8" name="图片 7"/>
          <p:cNvPicPr>
            <a:picLocks noChangeAspect="1"/>
          </p:cNvPicPr>
          <p:nvPr/>
        </p:nvPicPr>
        <p:blipFill>
          <a:blip r:embed="rId6"/>
          <a:stretch>
            <a:fillRect/>
          </a:stretch>
        </p:blipFill>
        <p:spPr>
          <a:xfrm>
            <a:off x="6290734" y="3911711"/>
            <a:ext cx="5194041" cy="2902703"/>
          </a:xfrm>
          <a:prstGeom prst="rect">
            <a:avLst/>
          </a:prstGeom>
        </p:spPr>
      </p:pic>
    </p:spTree>
    <p:extLst>
      <p:ext uri="{BB962C8B-B14F-4D97-AF65-F5344CB8AC3E}">
        <p14:creationId xmlns:p14="http://schemas.microsoft.com/office/powerpoint/2010/main" val="3366335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4681090"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1.2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联锁的发展历史（</a:t>
            </a:r>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3/3</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4486307" y="1250314"/>
            <a:ext cx="7785136" cy="5047665"/>
          </a:xfrm>
          <a:prstGeom prst="rect">
            <a:avLst/>
          </a:prstGeom>
        </p:spPr>
      </p:pic>
      <p:sp>
        <p:nvSpPr>
          <p:cNvPr id="3" name="矩形 2"/>
          <p:cNvSpPr/>
          <p:nvPr/>
        </p:nvSpPr>
        <p:spPr>
          <a:xfrm>
            <a:off x="69124" y="915930"/>
            <a:ext cx="4185634" cy="4154984"/>
          </a:xfrm>
          <a:prstGeom prst="rect">
            <a:avLst/>
          </a:prstGeom>
        </p:spPr>
        <p:txBody>
          <a:bodyPr wrap="square">
            <a:spAutoFit/>
          </a:bodyPr>
          <a:lstStyle/>
          <a:p>
            <a:r>
              <a:rPr lang="zh-CN" altLang="en-US" sz="2400" dirty="0" smtClean="0">
                <a:latin typeface="微软雅黑" panose="020B0503020204020204" pitchFamily="34" charset="-122"/>
                <a:ea typeface="微软雅黑" panose="020B0503020204020204" pitchFamily="34" charset="-122"/>
              </a:rPr>
              <a:t>       计算机</a:t>
            </a:r>
            <a:r>
              <a:rPr lang="zh-CN" altLang="en-US" sz="2400" dirty="0">
                <a:latin typeface="微软雅黑" panose="020B0503020204020204" pitchFamily="34" charset="-122"/>
                <a:ea typeface="微软雅黑" panose="020B0503020204020204" pitchFamily="34" charset="-122"/>
              </a:rPr>
              <a:t>联锁是一种运用微型计算机对车站值班员的操作命令及现场表示信息进行逻辑运算，从而实现对信号机及道岔等进行集中控制的车站联锁设备</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     在</a:t>
            </a:r>
            <a:r>
              <a:rPr lang="zh-CN" altLang="en-US" sz="2400" dirty="0">
                <a:latin typeface="微软雅黑" panose="020B0503020204020204" pitchFamily="34" charset="-122"/>
                <a:ea typeface="微软雅黑" panose="020B0503020204020204" pitchFamily="34" charset="-122"/>
              </a:rPr>
              <a:t>保证安全的前提</a:t>
            </a:r>
            <a:r>
              <a:rPr lang="zh-CN" altLang="en-US" sz="2400" dirty="0" smtClean="0">
                <a:latin typeface="微软雅黑" panose="020B0503020204020204" pitchFamily="34" charset="-122"/>
                <a:ea typeface="微软雅黑" panose="020B0503020204020204" pitchFamily="34" charset="-122"/>
              </a:rPr>
              <a:t>下以</a:t>
            </a:r>
            <a:r>
              <a:rPr lang="zh-CN" altLang="en-US" sz="2400" dirty="0">
                <a:latin typeface="微软雅黑" panose="020B0503020204020204" pitchFamily="34" charset="-122"/>
                <a:ea typeface="微软雅黑" panose="020B0503020204020204" pitchFamily="34" charset="-122"/>
              </a:rPr>
              <a:t>最经济、合理的技术措施提高运输效率、改善劳动条件、设备可靠、维修方便、而且便于联网。</a:t>
            </a:r>
            <a:endParaRPr lang="en-US" altLang="zh-CN"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296442" y="5070914"/>
            <a:ext cx="3958316" cy="1689870"/>
          </a:xfrm>
          <a:prstGeom prst="rect">
            <a:avLst/>
          </a:prstGeom>
        </p:spPr>
      </p:pic>
    </p:spTree>
    <p:extLst>
      <p:ext uri="{BB962C8B-B14F-4D97-AF65-F5344CB8AC3E}">
        <p14:creationId xmlns:p14="http://schemas.microsoft.com/office/powerpoint/2010/main" val="2577065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426113" y="269122"/>
            <a:ext cx="1555234" cy="523220"/>
          </a:xfrm>
          <a:prstGeom prst="rect">
            <a:avLst/>
          </a:prstGeom>
        </p:spPr>
        <p:txBody>
          <a:bodyPr wrap="none">
            <a:spAutoFit/>
          </a:bodyPr>
          <a:lstStyle/>
          <a:p>
            <a:r>
              <a:rPr lang="en-US" altLang="zh-CN"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1.3 </a:t>
            </a:r>
            <a:r>
              <a:rPr lang="zh-CN" altLang="en-US" sz="2800" b="1" dirty="0" smtClean="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历史</a:t>
            </a:r>
            <a:endParaRPr lang="zh-CN" altLang="en-US" sz="28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2746375" y="57150"/>
            <a:ext cx="6772275" cy="6800850"/>
          </a:xfrm>
          <a:prstGeom prst="rect">
            <a:avLst/>
          </a:prstGeom>
        </p:spPr>
      </p:pic>
    </p:spTree>
    <p:extLst>
      <p:ext uri="{BB962C8B-B14F-4D97-AF65-F5344CB8AC3E}">
        <p14:creationId xmlns:p14="http://schemas.microsoft.com/office/powerpoint/2010/main" val="1086288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467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1330</TotalTime>
  <Words>2393</Words>
  <Application>Microsoft Office PowerPoint</Application>
  <PresentationFormat>宽屏</PresentationFormat>
  <Paragraphs>312</Paragraphs>
  <Slides>36</Slides>
  <Notes>28</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53" baseType="lpstr">
      <vt:lpstr>Arial Unicode MS</vt:lpstr>
      <vt:lpstr>Meiryo UI</vt:lpstr>
      <vt:lpstr>Microsoft YaHei UI</vt:lpstr>
      <vt:lpstr>方正兰亭细黑_GBK</vt:lpstr>
      <vt:lpstr>黑体</vt:lpstr>
      <vt:lpstr>华文宋体</vt:lpstr>
      <vt:lpstr>华文中宋</vt:lpstr>
      <vt:lpstr>楷体_GB2312</vt:lpstr>
      <vt:lpstr>宋体</vt:lpstr>
      <vt:lpstr>微软雅黑</vt:lpstr>
      <vt:lpstr>Arial</vt:lpstr>
      <vt:lpstr>Calibri</vt:lpstr>
      <vt:lpstr>Calibri Light</vt:lpstr>
      <vt:lpstr>Times New Roman</vt:lpstr>
      <vt:lpstr>Wingdings</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陈志磊</dc:creator>
  <cp:lastModifiedBy>xisheng.xia</cp:lastModifiedBy>
  <cp:revision>791</cp:revision>
  <cp:lastPrinted>2019-03-02T03:01:06Z</cp:lastPrinted>
  <dcterms:created xsi:type="dcterms:W3CDTF">2013-07-01T03:05:00Z</dcterms:created>
  <dcterms:modified xsi:type="dcterms:W3CDTF">2019-03-02T05:19:22Z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